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58" r:id="rId1"/>
  </p:sldMasterIdLst>
  <p:notesMasterIdLst>
    <p:notesMasterId r:id="rId15"/>
  </p:notesMasterIdLst>
  <p:sldIdLst>
    <p:sldId id="256" r:id="rId2"/>
    <p:sldId id="257" r:id="rId3"/>
    <p:sldId id="258" r:id="rId4"/>
    <p:sldId id="259" r:id="rId5"/>
    <p:sldId id="260" r:id="rId6"/>
    <p:sldId id="261" r:id="rId7"/>
    <p:sldId id="266" r:id="rId8"/>
    <p:sldId id="271" r:id="rId9"/>
    <p:sldId id="262" r:id="rId10"/>
    <p:sldId id="268" r:id="rId11"/>
    <p:sldId id="270" r:id="rId12"/>
    <p:sldId id="264" r:id="rId13"/>
    <p:sldId id="269"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03214"/>
    <a:srgbClr val="4E2314"/>
    <a:srgbClr val="432314"/>
    <a:srgbClr val="CCCCCC"/>
    <a:srgbClr val="AB794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61"/>
    <p:restoredTop sz="91390"/>
  </p:normalViewPr>
  <p:slideViewPr>
    <p:cSldViewPr snapToGrid="0">
      <p:cViewPr varScale="1">
        <p:scale>
          <a:sx n="104" d="100"/>
          <a:sy n="104" d="100"/>
        </p:scale>
        <p:origin x="920"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FA2582E-54B5-9640-97F2-8EF73691E8A1}" type="datetimeFigureOut">
              <a:rPr lang="en-US" smtClean="0"/>
              <a:t>7/12/24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CC5AA1-E362-0147-A5C7-36FD36F3E40D}" type="slidenum">
              <a:rPr lang="en-US" smtClean="0"/>
              <a:t>‹#›</a:t>
            </a:fld>
            <a:endParaRPr lang="en-US"/>
          </a:p>
        </p:txBody>
      </p:sp>
    </p:spTree>
    <p:extLst>
      <p:ext uri="{BB962C8B-B14F-4D97-AF65-F5344CB8AC3E}">
        <p14:creationId xmlns:p14="http://schemas.microsoft.com/office/powerpoint/2010/main" val="1406583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sz="1800" dirty="0">
                <a:effectLst/>
                <a:latin typeface="Calibri" panose="020F0502020204030204" pitchFamily="34" charset="0"/>
              </a:rPr>
              <a:t>The fund management department has enlisted our support in analyzing financial news data. Our dataset comprises two key features: sentiments, categorized as positive, negative, or neutral, and text snippets extracted from financial news articles.</a:t>
            </a:r>
          </a:p>
          <a:p>
            <a:pPr marL="0" marR="0">
              <a:spcBef>
                <a:spcPts val="0"/>
              </a:spcBef>
              <a:spcAft>
                <a:spcPts val="0"/>
              </a:spcAft>
            </a:pPr>
            <a:r>
              <a:rPr lang="en-US" sz="1800" dirty="0">
                <a:effectLst/>
                <a:latin typeface="Calibri" panose="020F0502020204030204" pitchFamily="34" charset="0"/>
              </a:rPr>
              <a:t> </a:t>
            </a:r>
          </a:p>
          <a:p>
            <a:pPr marL="0" marR="0">
              <a:spcBef>
                <a:spcPts val="0"/>
              </a:spcBef>
              <a:spcAft>
                <a:spcPts val="0"/>
              </a:spcAft>
            </a:pPr>
            <a:r>
              <a:rPr lang="en-US" sz="1800" dirty="0">
                <a:effectLst/>
                <a:latin typeface="Calibri" panose="020F0502020204030204" pitchFamily="34" charset="0"/>
              </a:rPr>
              <a:t>Our primary focus areas revolve around assisting asset managers in extracting insights that have impact on their investment strategy and decisions. Our primary focus areas revolve around extracting crucial economic indicators from the dataset. These include corporate financials, unemployment, GDP, agreement, trade, and currency. In addition to economic indicators, we'll  conduct sentimental analysis using Topic modeling based on its impact, either positive or negative, on various sectors.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rPr>
              <a:t>Before we dive into our algorithm, lets look into the current landscape of NLP in financial news. It update us on how asset managers and different professionals in financial industry use NLP algorithms to extract insights. </a:t>
            </a:r>
          </a:p>
          <a:p>
            <a:endParaRPr lang="en-US" dirty="0"/>
          </a:p>
        </p:txBody>
      </p:sp>
      <p:sp>
        <p:nvSpPr>
          <p:cNvPr id="4" name="Slide Number Placeholder 3"/>
          <p:cNvSpPr>
            <a:spLocks noGrp="1"/>
          </p:cNvSpPr>
          <p:nvPr>
            <p:ph type="sldNum" sz="quarter" idx="5"/>
          </p:nvPr>
        </p:nvSpPr>
        <p:spPr/>
        <p:txBody>
          <a:bodyPr/>
          <a:lstStyle/>
          <a:p>
            <a:fld id="{3DCC5AA1-E362-0147-A5C7-36FD36F3E40D}" type="slidenum">
              <a:rPr lang="en-US" smtClean="0"/>
              <a:t>2</a:t>
            </a:fld>
            <a:endParaRPr lang="en-US"/>
          </a:p>
        </p:txBody>
      </p:sp>
    </p:spTree>
    <p:extLst>
      <p:ext uri="{BB962C8B-B14F-4D97-AF65-F5344CB8AC3E}">
        <p14:creationId xmlns:p14="http://schemas.microsoft.com/office/powerpoint/2010/main" val="21158389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CC5AA1-E362-0147-A5C7-36FD36F3E40D}" type="slidenum">
              <a:rPr lang="en-US" smtClean="0"/>
              <a:t>11</a:t>
            </a:fld>
            <a:endParaRPr lang="en-US"/>
          </a:p>
        </p:txBody>
      </p:sp>
    </p:spTree>
    <p:extLst>
      <p:ext uri="{BB962C8B-B14F-4D97-AF65-F5344CB8AC3E}">
        <p14:creationId xmlns:p14="http://schemas.microsoft.com/office/powerpoint/2010/main" val="39877622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sz="1100" dirty="0">
                <a:effectLst/>
                <a:latin typeface="Calibri" panose="020F0502020204030204" pitchFamily="34" charset="0"/>
              </a:rPr>
              <a:t>Next step, we can definitely enhance the model in order to extract more insights.</a:t>
            </a:r>
          </a:p>
          <a:p>
            <a:pPr rtl="0" fontAlgn="ctr">
              <a:spcBef>
                <a:spcPts val="0"/>
              </a:spcBef>
              <a:spcAft>
                <a:spcPts val="0"/>
              </a:spcAft>
              <a:buFont typeface="+mj-lt"/>
              <a:buAutoNum type="arabicPeriod"/>
            </a:pPr>
            <a:r>
              <a:rPr lang="en-US" sz="1100" b="0" i="0" dirty="0">
                <a:effectLst/>
                <a:latin typeface="Calibri" panose="020F0502020204030204" pitchFamily="34" charset="0"/>
              </a:rPr>
              <a:t>We can get more diverse news. We notice these news are more about Nordic countries financial news. We can gather more news with regards to those countries or other countries that are in business with them. The more news we have the more and precise insights we can gather for the asset managers. </a:t>
            </a:r>
          </a:p>
          <a:p>
            <a:pPr rtl="0" fontAlgn="ctr">
              <a:spcBef>
                <a:spcPts val="0"/>
              </a:spcBef>
              <a:spcAft>
                <a:spcPts val="0"/>
              </a:spcAft>
              <a:buFont typeface="+mj-lt"/>
              <a:buAutoNum type="arabicPeriod"/>
            </a:pPr>
            <a:r>
              <a:rPr lang="en-US" sz="1100" b="0" i="0" dirty="0">
                <a:effectLst/>
                <a:latin typeface="Calibri" panose="020F0502020204030204" pitchFamily="34" charset="0"/>
              </a:rPr>
              <a:t>After we gather more news, the model will have to be tuned. In that case, we will have to add more parameters or adjust the current parameters so then the model can provide insights in optimal level. </a:t>
            </a:r>
          </a:p>
          <a:p>
            <a:pPr rtl="0" fontAlgn="ctr">
              <a:spcBef>
                <a:spcPts val="0"/>
              </a:spcBef>
              <a:spcAft>
                <a:spcPts val="0"/>
              </a:spcAft>
              <a:buFont typeface="+mj-lt"/>
              <a:buAutoNum type="arabicPeriod"/>
            </a:pPr>
            <a:r>
              <a:rPr lang="en-US" sz="1100" b="0" i="0" dirty="0">
                <a:effectLst/>
                <a:latin typeface="Calibri" panose="020F0502020204030204" pitchFamily="34" charset="0"/>
              </a:rPr>
              <a:t>Another important aspect is we have to monitor the model over time in order to understand its performance. We have to make sure it is consistent with its performance so then the managers can trust the insights. </a:t>
            </a:r>
          </a:p>
          <a:p>
            <a:pPr rtl="0" fontAlgn="ctr">
              <a:spcBef>
                <a:spcPts val="0"/>
              </a:spcBef>
              <a:spcAft>
                <a:spcPts val="0"/>
              </a:spcAft>
              <a:buFont typeface="+mj-lt"/>
              <a:buAutoNum type="arabicPeriod"/>
            </a:pPr>
            <a:r>
              <a:rPr lang="en-US" sz="1100" b="0" i="0" dirty="0">
                <a:effectLst/>
                <a:latin typeface="Calibri" panose="020F0502020204030204" pitchFamily="34" charset="0"/>
              </a:rPr>
              <a:t>Lastly, we can start to understand and present different kips' that the managers can rely on and make decisions based on different topics for overall portfolio. We can break downs the </a:t>
            </a:r>
            <a:r>
              <a:rPr lang="en-US" sz="1100" b="0" i="0" dirty="0" err="1">
                <a:effectLst/>
                <a:latin typeface="Calibri" panose="020F0502020204030204" pitchFamily="34" charset="0"/>
              </a:rPr>
              <a:t>kpis</a:t>
            </a:r>
            <a:r>
              <a:rPr lang="en-US" sz="1100" b="0" i="0" dirty="0">
                <a:effectLst/>
                <a:latin typeface="Calibri" panose="020F0502020204030204" pitchFamily="34" charset="0"/>
              </a:rPr>
              <a:t> based on:</a:t>
            </a:r>
          </a:p>
          <a:p>
            <a:pPr marL="742950" lvl="1" indent="-285750" rtl="0" fontAlgn="ctr">
              <a:spcBef>
                <a:spcPts val="0"/>
              </a:spcBef>
              <a:spcAft>
                <a:spcPts val="0"/>
              </a:spcAft>
              <a:buFont typeface="+mj-lt"/>
              <a:buAutoNum type="alphaLcPeriod"/>
            </a:pPr>
            <a:r>
              <a:rPr lang="en-US" sz="1100" b="0" i="0" dirty="0">
                <a:effectLst/>
                <a:latin typeface="Calibri" panose="020F0502020204030204" pitchFamily="34" charset="0"/>
              </a:rPr>
              <a:t> market trends - based on news with most frequent themes, we can extract and present the financial trends.</a:t>
            </a:r>
          </a:p>
          <a:p>
            <a:pPr marL="742950" lvl="1" indent="-285750" rtl="0" fontAlgn="ctr">
              <a:spcBef>
                <a:spcPts val="0"/>
              </a:spcBef>
              <a:spcAft>
                <a:spcPts val="0"/>
              </a:spcAft>
              <a:buFont typeface="+mj-lt"/>
              <a:buAutoNum type="alphaLcPeriod"/>
            </a:pPr>
            <a:r>
              <a:rPr lang="en-US" sz="1100" b="0" i="0" dirty="0">
                <a:effectLst/>
                <a:latin typeface="Calibri" panose="020F0502020204030204" pitchFamily="34" charset="0"/>
              </a:rPr>
              <a:t>Risk Management - Identify potential risks by monitoring heavily covered topics, such as Australian minerals.</a:t>
            </a:r>
          </a:p>
          <a:p>
            <a:pPr marL="742950" lvl="1" indent="-285750" rtl="0" fontAlgn="ctr">
              <a:spcBef>
                <a:spcPts val="0"/>
              </a:spcBef>
              <a:spcAft>
                <a:spcPts val="0"/>
              </a:spcAft>
              <a:buFont typeface="+mj-lt"/>
              <a:buAutoNum type="alphaLcPeriod"/>
            </a:pPr>
            <a:r>
              <a:rPr lang="en-US" sz="1100" b="0" i="0" dirty="0">
                <a:effectLst/>
                <a:latin typeface="Calibri" panose="020F0502020204030204" pitchFamily="34" charset="0"/>
              </a:rPr>
              <a:t>Sector rotation strategy - Rotate strategy based on change of themes from updated corpus or additional news. It can help the managers to be flexible with their decision making strategy.</a:t>
            </a:r>
          </a:p>
          <a:p>
            <a:pPr marL="742950" lvl="1" indent="-285750" rtl="0" fontAlgn="ctr">
              <a:spcBef>
                <a:spcPts val="0"/>
              </a:spcBef>
              <a:spcAft>
                <a:spcPts val="0"/>
              </a:spcAft>
              <a:buFont typeface="+mj-lt"/>
              <a:buAutoNum type="alphaLcPeriod"/>
            </a:pPr>
            <a:r>
              <a:rPr lang="en-US" sz="1100" b="0" i="0" dirty="0">
                <a:effectLst/>
                <a:latin typeface="Calibri" panose="020F0502020204030204" pitchFamily="34" charset="0"/>
              </a:rPr>
              <a:t>alpha generation - insights from financial news data can potentially contribute to alpha generation strategies. This is where, by identifying underpriced or mispriced assets based on the information embedded in news articles, investors can generate excess returns relative to a benchmark index.</a:t>
            </a:r>
          </a:p>
          <a:p>
            <a:endParaRPr lang="en-US" dirty="0"/>
          </a:p>
        </p:txBody>
      </p:sp>
      <p:sp>
        <p:nvSpPr>
          <p:cNvPr id="4" name="Slide Number Placeholder 3"/>
          <p:cNvSpPr>
            <a:spLocks noGrp="1"/>
          </p:cNvSpPr>
          <p:nvPr>
            <p:ph type="sldNum" sz="quarter" idx="5"/>
          </p:nvPr>
        </p:nvSpPr>
        <p:spPr/>
        <p:txBody>
          <a:bodyPr/>
          <a:lstStyle/>
          <a:p>
            <a:fld id="{3DCC5AA1-E362-0147-A5C7-36FD36F3E40D}" type="slidenum">
              <a:rPr lang="en-US" smtClean="0"/>
              <a:t>12</a:t>
            </a:fld>
            <a:endParaRPr lang="en-US"/>
          </a:p>
        </p:txBody>
      </p:sp>
    </p:spTree>
    <p:extLst>
      <p:ext uri="{BB962C8B-B14F-4D97-AF65-F5344CB8AC3E}">
        <p14:creationId xmlns:p14="http://schemas.microsoft.com/office/powerpoint/2010/main" val="852749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CC5AA1-E362-0147-A5C7-36FD36F3E40D}" type="slidenum">
              <a:rPr lang="en-US" smtClean="0"/>
              <a:t>13</a:t>
            </a:fld>
            <a:endParaRPr lang="en-US"/>
          </a:p>
        </p:txBody>
      </p:sp>
    </p:spTree>
    <p:extLst>
      <p:ext uri="{BB962C8B-B14F-4D97-AF65-F5344CB8AC3E}">
        <p14:creationId xmlns:p14="http://schemas.microsoft.com/office/powerpoint/2010/main" val="38513399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spcBef>
                <a:spcPts val="0"/>
              </a:spcBef>
              <a:spcAft>
                <a:spcPts val="0"/>
              </a:spcAft>
              <a:buFont typeface="Arial" panose="020B0604020202020204" pitchFamily="34" charset="0"/>
              <a:buChar char="•"/>
            </a:pPr>
            <a:r>
              <a:rPr lang="en-US" sz="1800" dirty="0">
                <a:effectLst/>
                <a:latin typeface="Calibri" panose="020F0502020204030204" pitchFamily="34" charset="0"/>
              </a:rPr>
              <a:t>Currently, asset managers use NLP algorithms like Topic modeling to extract different types of insights from financials news corpus. First , on high-level, the model can summarize text using news article. It can provide a quick glimpse from the daily news to understand the market for decision making. </a:t>
            </a:r>
          </a:p>
          <a:p>
            <a:pPr rtl="0" fontAlgn="ctr">
              <a:spcBef>
                <a:spcPts val="0"/>
              </a:spcBef>
              <a:spcAft>
                <a:spcPts val="0"/>
              </a:spcAft>
              <a:buFont typeface="Arial" panose="020B0604020202020204" pitchFamily="34" charset="0"/>
              <a:buChar char="•"/>
            </a:pPr>
            <a:r>
              <a:rPr lang="en-US" sz="1800" dirty="0">
                <a:effectLst/>
                <a:latin typeface="Calibri" panose="020F0502020204030204" pitchFamily="34" charset="0"/>
              </a:rPr>
              <a:t>Up next we have, asset classification. These algorithms can classify news for the asset managers based on asset category or we can say the topic that is related to the asset, which then assists the algorithm to categorize news based on the topic.</a:t>
            </a:r>
          </a:p>
          <a:p>
            <a:pPr rtl="0" fontAlgn="ctr">
              <a:spcBef>
                <a:spcPts val="0"/>
              </a:spcBef>
              <a:spcAft>
                <a:spcPts val="0"/>
              </a:spcAft>
              <a:buFont typeface="Arial" panose="020B0604020202020204" pitchFamily="34" charset="0"/>
              <a:buChar char="•"/>
            </a:pPr>
            <a:r>
              <a:rPr lang="en-US" sz="1800" dirty="0">
                <a:effectLst/>
                <a:latin typeface="Calibri" panose="020F0502020204030204" pitchFamily="34" charset="0"/>
              </a:rPr>
              <a:t>Now to get into more granular level, the algorithms target and spot trends based on different topics in finance. It can identify topics and then track trends on those topics. For example, if a news article is based on electric vehicle then it can understand if the news is on that topic is good bad or neutral. Then it analyzes frequency or co-occurrence of the word across documents which helps the model to detect emerging topics or shift in focus over time. In high level that is how they can spot trends of those discussed topics there mentioned in previous slide. </a:t>
            </a:r>
          </a:p>
          <a:p>
            <a:pPr rtl="0" fontAlgn="ctr">
              <a:spcBef>
                <a:spcPts val="0"/>
              </a:spcBef>
              <a:spcAft>
                <a:spcPts val="0"/>
              </a:spcAft>
              <a:buFont typeface="Arial" panose="020B0604020202020204" pitchFamily="34" charset="0"/>
              <a:buChar char="•"/>
            </a:pPr>
            <a:r>
              <a:rPr lang="en-US" sz="1800" dirty="0">
                <a:effectLst/>
                <a:latin typeface="Calibri" panose="020F0502020204030204" pitchFamily="34" charset="0"/>
              </a:rPr>
              <a:t>Last but not least. We can go more deeper here with topic categorization. We know cybersecurity is a big challenge for any organization, especially financial market. The algorithm can be tuned in a certain way where organization or departments who deal with finance can create proprietary topic modeling algorithms which can help them to identify fake news or any kind of questionable activities that stops cyber criminals to infiltrate the organization and bring value to their company. </a:t>
            </a:r>
          </a:p>
          <a:p>
            <a:endParaRPr lang="en-US" dirty="0"/>
          </a:p>
        </p:txBody>
      </p:sp>
      <p:sp>
        <p:nvSpPr>
          <p:cNvPr id="4" name="Slide Number Placeholder 3"/>
          <p:cNvSpPr>
            <a:spLocks noGrp="1"/>
          </p:cNvSpPr>
          <p:nvPr>
            <p:ph type="sldNum" sz="quarter" idx="5"/>
          </p:nvPr>
        </p:nvSpPr>
        <p:spPr/>
        <p:txBody>
          <a:bodyPr/>
          <a:lstStyle/>
          <a:p>
            <a:fld id="{3DCC5AA1-E362-0147-A5C7-36FD36F3E40D}" type="slidenum">
              <a:rPr lang="en-US" smtClean="0"/>
              <a:t>3</a:t>
            </a:fld>
            <a:endParaRPr lang="en-US"/>
          </a:p>
        </p:txBody>
      </p:sp>
    </p:spTree>
    <p:extLst>
      <p:ext uri="{BB962C8B-B14F-4D97-AF65-F5344CB8AC3E}">
        <p14:creationId xmlns:p14="http://schemas.microsoft.com/office/powerpoint/2010/main" val="31973659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we have word cloud. It is visual representation of data. </a:t>
            </a:r>
            <a:r>
              <a:rPr lang="en-US" b="0" i="0" dirty="0">
                <a:solidFill>
                  <a:srgbClr val="0D0D0D"/>
                </a:solidFill>
                <a:effectLst/>
                <a:latin typeface="Söhne"/>
              </a:rPr>
              <a:t>It is used to depict keyword metadata or to visualize free form text. This format is useful for quickly notice the most prominent terms to determine its relative prominence or to see patterns within a large set of words. In our dataset , if we want to prominent words or phrase we notice – EUR MN, NET SALE, EUR MILLION, OPER PROFIT. This further reveals our dataset has a lot of </a:t>
            </a:r>
            <a:r>
              <a:rPr lang="en-US" b="0" i="0" dirty="0" err="1">
                <a:solidFill>
                  <a:srgbClr val="0D0D0D"/>
                </a:solidFill>
                <a:effectLst/>
                <a:latin typeface="Söhne"/>
              </a:rPr>
              <a:t>eur</a:t>
            </a:r>
            <a:r>
              <a:rPr lang="en-US" b="0" i="0" dirty="0">
                <a:solidFill>
                  <a:srgbClr val="0D0D0D"/>
                </a:solidFill>
                <a:effectLst/>
                <a:latin typeface="Söhne"/>
              </a:rPr>
              <a:t> based transaction news, mostly related to financials. </a:t>
            </a:r>
            <a:endParaRPr lang="en-US" dirty="0"/>
          </a:p>
        </p:txBody>
      </p:sp>
      <p:sp>
        <p:nvSpPr>
          <p:cNvPr id="4" name="Slide Number Placeholder 3"/>
          <p:cNvSpPr>
            <a:spLocks noGrp="1"/>
          </p:cNvSpPr>
          <p:nvPr>
            <p:ph type="sldNum" sz="quarter" idx="5"/>
          </p:nvPr>
        </p:nvSpPr>
        <p:spPr/>
        <p:txBody>
          <a:bodyPr/>
          <a:lstStyle/>
          <a:p>
            <a:fld id="{3DCC5AA1-E362-0147-A5C7-36FD36F3E40D}" type="slidenum">
              <a:rPr lang="en-US" smtClean="0"/>
              <a:t>4</a:t>
            </a:fld>
            <a:endParaRPr lang="en-US"/>
          </a:p>
        </p:txBody>
      </p:sp>
    </p:spTree>
    <p:extLst>
      <p:ext uri="{BB962C8B-B14F-4D97-AF65-F5344CB8AC3E}">
        <p14:creationId xmlns:p14="http://schemas.microsoft.com/office/powerpoint/2010/main" val="30040566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have </a:t>
            </a:r>
            <a:r>
              <a:rPr lang="en-US" dirty="0" err="1"/>
              <a:t>wordcloud</a:t>
            </a:r>
            <a:r>
              <a:rPr lang="en-US" dirty="0"/>
              <a:t> broken down by sentiment. We notice EUR, COMPANY FINNISH appears in both negative and positive sentiments. Finnish appears a lot in all three sentiments. This further shows we have news out of Finland a lot. This depiction helps us to derive theme from our corpus. Which is news regarding Finnish company financials. </a:t>
            </a:r>
          </a:p>
        </p:txBody>
      </p:sp>
      <p:sp>
        <p:nvSpPr>
          <p:cNvPr id="4" name="Slide Number Placeholder 3"/>
          <p:cNvSpPr>
            <a:spLocks noGrp="1"/>
          </p:cNvSpPr>
          <p:nvPr>
            <p:ph type="sldNum" sz="quarter" idx="5"/>
          </p:nvPr>
        </p:nvSpPr>
        <p:spPr/>
        <p:txBody>
          <a:bodyPr/>
          <a:lstStyle/>
          <a:p>
            <a:fld id="{3DCC5AA1-E362-0147-A5C7-36FD36F3E40D}" type="slidenum">
              <a:rPr lang="en-US" smtClean="0"/>
              <a:t>5</a:t>
            </a:fld>
            <a:endParaRPr lang="en-US"/>
          </a:p>
        </p:txBody>
      </p:sp>
    </p:spTree>
    <p:extLst>
      <p:ext uri="{BB962C8B-B14F-4D97-AF65-F5344CB8AC3E}">
        <p14:creationId xmlns:p14="http://schemas.microsoft.com/office/powerpoint/2010/main" val="36328166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sz="1800" dirty="0">
                <a:effectLst/>
                <a:latin typeface="Calibri" panose="020F0502020204030204" pitchFamily="34" charset="0"/>
              </a:rPr>
              <a:t>N-grams - Now if we want to see the frequency of the phrase chunks, we can look into n-grams. N-grams is a contiguous sequence of n items from a given sequence of text.</a:t>
            </a:r>
          </a:p>
          <a:p>
            <a:pPr marL="0" marR="0">
              <a:spcBef>
                <a:spcPts val="0"/>
              </a:spcBef>
              <a:spcAft>
                <a:spcPts val="0"/>
              </a:spcAft>
            </a:pPr>
            <a:r>
              <a:rPr lang="en-US" sz="1800" dirty="0">
                <a:solidFill>
                  <a:srgbClr val="0D0D0D"/>
                </a:solidFill>
                <a:effectLst/>
                <a:latin typeface="Söhne"/>
              </a:rPr>
              <a:t>Emphasize that in the context of natural language processing (NLP), these "items" are typically words or characters. If you have sequence of two adjacent elements or sequence of two words then its bi-gram. Here we have an example 'EUR MN' is the most frequency sequence of two adjacent words in our corpus.  We can also look into tri-gram. It</a:t>
            </a:r>
            <a:r>
              <a:rPr lang="en-US" sz="1800" dirty="0">
                <a:effectLst/>
                <a:latin typeface="Calibri" panose="020F0502020204030204" pitchFamily="34" charset="0"/>
              </a:rPr>
              <a:t> consists of three adjacent elements (words or characters) in the text. Here we have a tri-gram frequency chart. We also notice "</a:t>
            </a:r>
            <a:r>
              <a:rPr lang="en-US" sz="1800" dirty="0" err="1">
                <a:effectLst/>
                <a:latin typeface="Calibri" panose="020F0502020204030204" pitchFamily="34" charset="0"/>
              </a:rPr>
              <a:t>mn</a:t>
            </a:r>
            <a:r>
              <a:rPr lang="en-US" sz="1800" dirty="0">
                <a:effectLst/>
                <a:latin typeface="Calibri" panose="020F0502020204030204" pitchFamily="34" charset="0"/>
              </a:rPr>
              <a:t> </a:t>
            </a:r>
            <a:r>
              <a:rPr lang="en-US" sz="1800" dirty="0" err="1">
                <a:effectLst/>
                <a:latin typeface="Calibri" panose="020F0502020204030204" pitchFamily="34" charset="0"/>
              </a:rPr>
              <a:t>eur</a:t>
            </a:r>
            <a:r>
              <a:rPr lang="en-US" sz="1800" dirty="0">
                <a:effectLst/>
                <a:latin typeface="Calibri" panose="020F0502020204030204" pitchFamily="34" charset="0"/>
              </a:rPr>
              <a:t> </a:t>
            </a:r>
            <a:r>
              <a:rPr lang="en-US" sz="1800" dirty="0" err="1">
                <a:effectLst/>
                <a:latin typeface="Calibri" panose="020F0502020204030204" pitchFamily="34" charset="0"/>
              </a:rPr>
              <a:t>mn</a:t>
            </a:r>
            <a:r>
              <a:rPr lang="en-US" sz="1800" dirty="0">
                <a:effectLst/>
                <a:latin typeface="Calibri" panose="020F0502020204030204" pitchFamily="34" charset="0"/>
              </a:rPr>
              <a:t>" the most frequent repeated word. </a:t>
            </a:r>
          </a:p>
          <a:p>
            <a:pPr marL="0" marR="0">
              <a:spcBef>
                <a:spcPts val="0"/>
              </a:spcBef>
              <a:spcAft>
                <a:spcPts val="0"/>
              </a:spcAft>
            </a:pPr>
            <a:r>
              <a:rPr lang="en-US" sz="1800" dirty="0">
                <a:effectLst/>
                <a:latin typeface="Calibri" panose="020F0502020204030204" pitchFamily="34" charset="0"/>
              </a:rPr>
              <a:t> </a:t>
            </a:r>
          </a:p>
          <a:p>
            <a:pPr marL="0" marR="0">
              <a:spcBef>
                <a:spcPts val="0"/>
              </a:spcBef>
              <a:spcAft>
                <a:spcPts val="0"/>
              </a:spcAft>
            </a:pPr>
            <a:r>
              <a:rPr lang="en-US" sz="1800" dirty="0">
                <a:effectLst/>
                <a:latin typeface="Calibri" panose="020F0502020204030204" pitchFamily="34" charset="0"/>
              </a:rPr>
              <a:t>What this does is to assist NLP models to predict the next set of words. It helps to generate coherent text based on input. For topic modeling it helps the algorithm to understand context, improve coherence as it captures the impression from set of adjacent texts, and learn how to express ambiguity in language. </a:t>
            </a:r>
          </a:p>
          <a:p>
            <a:endParaRPr lang="en-US" dirty="0"/>
          </a:p>
        </p:txBody>
      </p:sp>
      <p:sp>
        <p:nvSpPr>
          <p:cNvPr id="4" name="Slide Number Placeholder 3"/>
          <p:cNvSpPr>
            <a:spLocks noGrp="1"/>
          </p:cNvSpPr>
          <p:nvPr>
            <p:ph type="sldNum" sz="quarter" idx="5"/>
          </p:nvPr>
        </p:nvSpPr>
        <p:spPr/>
        <p:txBody>
          <a:bodyPr/>
          <a:lstStyle/>
          <a:p>
            <a:fld id="{3DCC5AA1-E362-0147-A5C7-36FD36F3E40D}" type="slidenum">
              <a:rPr lang="en-US" smtClean="0"/>
              <a:t>6</a:t>
            </a:fld>
            <a:endParaRPr lang="en-US"/>
          </a:p>
        </p:txBody>
      </p:sp>
    </p:spTree>
    <p:extLst>
      <p:ext uri="{BB962C8B-B14F-4D97-AF65-F5344CB8AC3E}">
        <p14:creationId xmlns:p14="http://schemas.microsoft.com/office/powerpoint/2010/main" val="39106208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sz="1800" dirty="0">
                <a:effectLst/>
                <a:latin typeface="Calibri" panose="020F0502020204030204" pitchFamily="34" charset="0"/>
              </a:rPr>
              <a:t>Another method of extracting from text is Named Entity Recognition. It detects and categorizes important information for NLP models. It involves categorizing words such as names, locations, companies, events, dates,  and products. By understanding these entities, the model can accurately predict the subjects from corpus. It can understand context and semantics of the text, leading to more coherent topics. </a:t>
            </a:r>
          </a:p>
          <a:p>
            <a:pPr marL="0" marR="0">
              <a:spcBef>
                <a:spcPts val="0"/>
              </a:spcBef>
              <a:spcAft>
                <a:spcPts val="0"/>
              </a:spcAft>
            </a:pPr>
            <a:r>
              <a:rPr lang="en-US" sz="1800" dirty="0">
                <a:effectLst/>
                <a:latin typeface="Calibri" panose="020F0502020204030204" pitchFamily="34" charset="0"/>
              </a:rPr>
              <a:t> </a:t>
            </a:r>
          </a:p>
          <a:p>
            <a:pPr marL="0" marR="0">
              <a:spcBef>
                <a:spcPts val="0"/>
              </a:spcBef>
              <a:spcAft>
                <a:spcPts val="0"/>
              </a:spcAft>
            </a:pPr>
            <a:r>
              <a:rPr lang="en-US" sz="1800" dirty="0">
                <a:effectLst/>
                <a:latin typeface="Calibri" panose="020F0502020204030204" pitchFamily="34" charset="0"/>
              </a:rPr>
              <a:t>Here we have a chart that list the frequency. On Y-axis we have a list of entities,  If you notice the organization and date entities have the highest counts. It tells us that these recent news are about different who are dealing with various financial transactions in Nordic countries and other European countries- mostly in Finland. On the right, for both of those entities, we notice the most frequent words that are in those two respective </a:t>
            </a:r>
            <a:r>
              <a:rPr lang="en-US" sz="1800" dirty="0" err="1">
                <a:effectLst/>
                <a:latin typeface="Calibri" panose="020F0502020204030204" pitchFamily="34" charset="0"/>
              </a:rPr>
              <a:t>entties</a:t>
            </a:r>
            <a:r>
              <a:rPr lang="en-US" sz="1800" dirty="0">
                <a:effectLst/>
                <a:latin typeface="Calibri" panose="020F0502020204030204" pitchFamily="34" charset="0"/>
              </a:rPr>
              <a:t>.  We noticed EUR has the most counts for ORG, and for DATE entity most of the news are from 2009 and Today. That tells are most of the news are recent Using all these entities the model can accurately build its functionality and extracts meaning full topics.  </a:t>
            </a:r>
          </a:p>
        </p:txBody>
      </p:sp>
      <p:sp>
        <p:nvSpPr>
          <p:cNvPr id="4" name="Slide Number Placeholder 3"/>
          <p:cNvSpPr>
            <a:spLocks noGrp="1"/>
          </p:cNvSpPr>
          <p:nvPr>
            <p:ph type="sldNum" sz="quarter" idx="5"/>
          </p:nvPr>
        </p:nvSpPr>
        <p:spPr/>
        <p:txBody>
          <a:bodyPr/>
          <a:lstStyle/>
          <a:p>
            <a:fld id="{3DCC5AA1-E362-0147-A5C7-36FD36F3E40D}" type="slidenum">
              <a:rPr lang="en-US" smtClean="0"/>
              <a:t>7</a:t>
            </a:fld>
            <a:endParaRPr lang="en-US"/>
          </a:p>
        </p:txBody>
      </p:sp>
    </p:spTree>
    <p:extLst>
      <p:ext uri="{BB962C8B-B14F-4D97-AF65-F5344CB8AC3E}">
        <p14:creationId xmlns:p14="http://schemas.microsoft.com/office/powerpoint/2010/main" val="12417891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rPr>
              <a:t>Here we have a breakdown of those entities - we included person, organization, date, and product entities.  For all four of those entities we extracted the top 10 records that have most occurrence in those respective entitles. This can give us a glimpse of the content of corpus. For instance, as we noticed in the previous slide, ORG and Date have the most number of frequencies. Under ORG, EUR has the highest number, and for date, 2009 and today have the highest number. That can tell us that our corpus has a lot of recent news about organization that are located in EUR or in Finland. Now, we also included person and product entities since the list in each of those are easy to interpret. Plus it is interesting to see if there are any specific items or name of a person that repeats so then we can further develop our story. Under "Person", we notice Nordic names which confirms our belief that most of the news are from Finland or neighboring countries. </a:t>
            </a:r>
            <a:r>
              <a:rPr lang="en-US" sz="1800">
                <a:effectLst/>
                <a:latin typeface="Calibri" panose="020F0502020204030204" pitchFamily="34" charset="0"/>
              </a:rPr>
              <a:t>Under product, the items are mostly financial product which makes sense as our corpus deals with finance. </a:t>
            </a:r>
          </a:p>
          <a:p>
            <a:pPr marL="0" marR="0">
              <a:spcBef>
                <a:spcPts val="0"/>
              </a:spcBef>
              <a:spcAft>
                <a:spcPts val="0"/>
              </a:spcAft>
            </a:pPr>
            <a:endParaRPr lang="en-US" sz="1800" dirty="0">
              <a:effectLst/>
              <a:latin typeface="Calibri" panose="020F0502020204030204" pitchFamily="34" charset="0"/>
            </a:endParaRPr>
          </a:p>
        </p:txBody>
      </p:sp>
      <p:sp>
        <p:nvSpPr>
          <p:cNvPr id="4" name="Slide Number Placeholder 3"/>
          <p:cNvSpPr>
            <a:spLocks noGrp="1"/>
          </p:cNvSpPr>
          <p:nvPr>
            <p:ph type="sldNum" sz="quarter" idx="5"/>
          </p:nvPr>
        </p:nvSpPr>
        <p:spPr/>
        <p:txBody>
          <a:bodyPr/>
          <a:lstStyle/>
          <a:p>
            <a:fld id="{3DCC5AA1-E362-0147-A5C7-36FD36F3E40D}" type="slidenum">
              <a:rPr lang="en-US" smtClean="0"/>
              <a:t>8</a:t>
            </a:fld>
            <a:endParaRPr lang="en-US"/>
          </a:p>
        </p:txBody>
      </p:sp>
    </p:spTree>
    <p:extLst>
      <p:ext uri="{BB962C8B-B14F-4D97-AF65-F5344CB8AC3E}">
        <p14:creationId xmlns:p14="http://schemas.microsoft.com/office/powerpoint/2010/main" val="11011810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sz="1800" dirty="0">
                <a:effectLst/>
                <a:latin typeface="Calibri" panose="020F0502020204030204" pitchFamily="34" charset="0"/>
              </a:rPr>
              <a:t>This slide starts to show how our topic model, can start to provide us insides. We used </a:t>
            </a:r>
            <a:r>
              <a:rPr lang="en-US" sz="1800" dirty="0" err="1">
                <a:effectLst/>
                <a:latin typeface="Calibri" panose="020F0502020204030204" pitchFamily="34" charset="0"/>
              </a:rPr>
              <a:t>BERTopic</a:t>
            </a:r>
            <a:r>
              <a:rPr lang="en-US" sz="1800" dirty="0">
                <a:effectLst/>
                <a:latin typeface="Calibri" panose="020F0502020204030204" pitchFamily="34" charset="0"/>
              </a:rPr>
              <a:t> model. Using this ML technique, the model automatically groups similar topics into clusters. This can help us to interpret and analyze the clusters. It utilizes advanced language models based on BERT (Bidirectional Encoder Representations from Transformers) to understand the semantic meaning of words and texts.</a:t>
            </a:r>
          </a:p>
          <a:p>
            <a:pPr marL="0" marR="0">
              <a:spcBef>
                <a:spcPts val="0"/>
              </a:spcBef>
              <a:spcAft>
                <a:spcPts val="0"/>
              </a:spcAft>
            </a:pPr>
            <a:r>
              <a:rPr lang="en-US" sz="1800" dirty="0">
                <a:effectLst/>
                <a:latin typeface="Calibri" panose="020F0502020204030204" pitchFamily="34" charset="0"/>
              </a:rPr>
              <a:t>This makes it an effective tool for tasks like summarizing large datasets, identifying trends, and extracting key themes from textual data.</a:t>
            </a:r>
          </a:p>
          <a:p>
            <a:pPr marL="0" marR="0">
              <a:spcBef>
                <a:spcPts val="0"/>
              </a:spcBef>
              <a:spcAft>
                <a:spcPts val="0"/>
              </a:spcAft>
            </a:pPr>
            <a:r>
              <a:rPr lang="en-US" sz="1800" dirty="0">
                <a:effectLst/>
                <a:latin typeface="Calibri" panose="020F0502020204030204" pitchFamily="34" charset="0"/>
              </a:rPr>
              <a:t> </a:t>
            </a:r>
          </a:p>
          <a:p>
            <a:pPr marL="0" marR="0">
              <a:spcBef>
                <a:spcPts val="0"/>
              </a:spcBef>
              <a:spcAft>
                <a:spcPts val="0"/>
              </a:spcAft>
            </a:pPr>
            <a:r>
              <a:rPr lang="en-US" sz="1800" dirty="0">
                <a:effectLst/>
                <a:latin typeface="Calibri" panose="020F0502020204030204" pitchFamily="34" charset="0"/>
              </a:rPr>
              <a:t>This chart shows probability distribution for topics. The y-axis of the graph represents different topics identified by the model, while the x-axis shows the corresponding probabilities assigned to each topic. The fact that "Australian Mineral Companies" has the highest probability of 75% suggests that this topic is prevalent and prominent in the analyzed financial news dataset. Investors and analysts can interpret this insight to infer that discussions or news articles related to Australian mineral companies are frequent and significant within the context of the corpus. </a:t>
            </a:r>
          </a:p>
          <a:p>
            <a:pPr marL="0" marR="0">
              <a:spcBef>
                <a:spcPts val="0"/>
              </a:spcBef>
              <a:spcAft>
                <a:spcPts val="0"/>
              </a:spcAft>
            </a:pPr>
            <a:r>
              <a:rPr lang="en-US" sz="1800" dirty="0">
                <a:effectLst/>
                <a:latin typeface="Calibri" panose="020F0502020204030204" pitchFamily="34" charset="0"/>
              </a:rPr>
              <a:t> </a:t>
            </a:r>
          </a:p>
          <a:p>
            <a:pPr marL="0" marR="0">
              <a:spcBef>
                <a:spcPts val="0"/>
              </a:spcBef>
              <a:spcAft>
                <a:spcPts val="0"/>
              </a:spcAft>
            </a:pPr>
            <a:r>
              <a:rPr lang="en-US" sz="1800" dirty="0">
                <a:solidFill>
                  <a:srgbClr val="0D0D0D"/>
                </a:solidFill>
                <a:effectLst/>
                <a:highlight>
                  <a:srgbClr val="FFFFFF"/>
                </a:highlight>
                <a:latin typeface="Söhne"/>
              </a:rPr>
              <a:t>For Relative importance, the higher the probability assigned to a topic, the greater its relative importance or prevalence within the dataset compared to other topics. In this case, the 75% probability suggests that "Australian Mineral Companies" is one of the most dominant themes in the financial news articles analyzed.</a:t>
            </a:r>
            <a:endParaRPr lang="en-US" sz="1800" dirty="0">
              <a:solidFill>
                <a:srgbClr val="0D0D0D"/>
              </a:solidFill>
              <a:effectLst/>
              <a:latin typeface="Söhne"/>
            </a:endParaRPr>
          </a:p>
          <a:p>
            <a:pPr marL="0" marR="0">
              <a:spcBef>
                <a:spcPts val="0"/>
              </a:spcBef>
              <a:spcAft>
                <a:spcPts val="0"/>
              </a:spcAft>
            </a:pPr>
            <a:r>
              <a:rPr lang="en-US" sz="1800" dirty="0">
                <a:solidFill>
                  <a:srgbClr val="0D0D0D"/>
                </a:solidFill>
                <a:effectLst/>
                <a:latin typeface="Söhne"/>
              </a:rPr>
              <a:t> </a:t>
            </a:r>
          </a:p>
          <a:p>
            <a:pPr marL="0" marR="0">
              <a:spcBef>
                <a:spcPts val="0"/>
              </a:spcBef>
              <a:spcAft>
                <a:spcPts val="0"/>
              </a:spcAft>
            </a:pPr>
            <a:r>
              <a:rPr lang="en-US" sz="1800" dirty="0">
                <a:solidFill>
                  <a:srgbClr val="0D0D0D"/>
                </a:solidFill>
                <a:effectLst/>
                <a:highlight>
                  <a:srgbClr val="FFFFFF"/>
                </a:highlight>
                <a:latin typeface="Söhne"/>
              </a:rPr>
              <a:t>The asset managers can interpret the high probability as an indication that this topic is receiving significant attention. </a:t>
            </a:r>
            <a:r>
              <a:rPr lang="en-US" sz="1800" dirty="0">
                <a:effectLst/>
                <a:latin typeface="Calibri" panose="020F0502020204030204" pitchFamily="34" charset="0"/>
              </a:rPr>
              <a:t>This could be due to various factors such as industry developments, commodity prices, geopolitical events, or corporate activities related to Australian mineral companies. It can help them to extract quantitative details for their in-depth analysis.</a:t>
            </a:r>
          </a:p>
          <a:p>
            <a:pPr marL="0" marR="0">
              <a:spcBef>
                <a:spcPts val="0"/>
              </a:spcBef>
              <a:spcAft>
                <a:spcPts val="0"/>
              </a:spcAft>
            </a:pPr>
            <a:r>
              <a:rPr lang="en-US" sz="1800" dirty="0">
                <a:solidFill>
                  <a:srgbClr val="0D0D0D"/>
                </a:solidFill>
                <a:effectLst/>
                <a:latin typeface="Söhne"/>
              </a:rPr>
              <a:t> </a:t>
            </a:r>
          </a:p>
          <a:p>
            <a:pPr marL="0" marR="0">
              <a:spcBef>
                <a:spcPts val="0"/>
              </a:spcBef>
              <a:spcAft>
                <a:spcPts val="0"/>
              </a:spcAft>
            </a:pPr>
            <a:r>
              <a:rPr lang="en-US" sz="1800" dirty="0">
                <a:effectLst/>
                <a:latin typeface="Calibri" panose="020F0502020204030204" pitchFamily="34" charset="0"/>
              </a:rPr>
              <a:t>Decision Making: Understanding the significance of this topic can help investors make more informed decisions, particularly if they have investments or interests in the Australian mining sector. It highlights the importance of monitoring news and developments related to Australian mineral companies when assessing investment opportunities or risks. </a:t>
            </a:r>
          </a:p>
          <a:p>
            <a:pPr marL="0" marR="0">
              <a:spcBef>
                <a:spcPts val="0"/>
              </a:spcBef>
              <a:spcAft>
                <a:spcPts val="0"/>
              </a:spcAft>
            </a:pPr>
            <a:r>
              <a:rPr lang="en-US" sz="1800" dirty="0">
                <a:effectLst/>
                <a:latin typeface="Calibri" panose="020F0502020204030204" pitchFamily="34" charset="0"/>
              </a:rPr>
              <a:t> </a:t>
            </a:r>
          </a:p>
          <a:p>
            <a:pPr marL="0" marR="0">
              <a:spcBef>
                <a:spcPts val="0"/>
              </a:spcBef>
              <a:spcAft>
                <a:spcPts val="0"/>
              </a:spcAft>
            </a:pPr>
            <a:r>
              <a:rPr lang="en-US" sz="1800" dirty="0">
                <a:effectLst/>
                <a:latin typeface="Calibri" panose="020F0502020204030204" pitchFamily="34" charset="0"/>
              </a:rPr>
              <a:t>We can also examine the probabilities associated with other topics in the graph. This allows for a comprehensive understanding of the range of themes present in the financial news dataset and their respective degrees of prevalence. For instance, topics with lower probabilities may still be relevant but are comparatively less dominant in the dataset.</a:t>
            </a:r>
          </a:p>
        </p:txBody>
      </p:sp>
      <p:sp>
        <p:nvSpPr>
          <p:cNvPr id="4" name="Slide Number Placeholder 3"/>
          <p:cNvSpPr>
            <a:spLocks noGrp="1"/>
          </p:cNvSpPr>
          <p:nvPr>
            <p:ph type="sldNum" sz="quarter" idx="5"/>
          </p:nvPr>
        </p:nvSpPr>
        <p:spPr/>
        <p:txBody>
          <a:bodyPr/>
          <a:lstStyle/>
          <a:p>
            <a:fld id="{3DCC5AA1-E362-0147-A5C7-36FD36F3E40D}" type="slidenum">
              <a:rPr lang="en-US" smtClean="0"/>
              <a:t>9</a:t>
            </a:fld>
            <a:endParaRPr lang="en-US"/>
          </a:p>
        </p:txBody>
      </p:sp>
    </p:spTree>
    <p:extLst>
      <p:ext uri="{BB962C8B-B14F-4D97-AF65-F5344CB8AC3E}">
        <p14:creationId xmlns:p14="http://schemas.microsoft.com/office/powerpoint/2010/main" val="9911978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sz="1800" dirty="0">
                <a:effectLst/>
                <a:latin typeface="Calibri" panose="020F0502020204030204" pitchFamily="34" charset="0"/>
              </a:rPr>
              <a:t>Next, we can see how the model can extract top themes from our corpus. Each bar represents a theme or topic, while the length of the bar indicates the frequency or count of occurrences of that theme within the </a:t>
            </a:r>
            <a:r>
              <a:rPr lang="en-US" sz="1800" dirty="0" err="1">
                <a:effectLst/>
                <a:latin typeface="Calibri" panose="020F0502020204030204" pitchFamily="34" charset="0"/>
              </a:rPr>
              <a:t>dataset.Bars</a:t>
            </a:r>
            <a:r>
              <a:rPr lang="en-US" sz="1800" dirty="0">
                <a:effectLst/>
                <a:latin typeface="Calibri" panose="020F0502020204030204" pitchFamily="34" charset="0"/>
              </a:rPr>
              <a:t> r with counts greater than 400 count are highlighted in maroon, while those with lower counts are displayed in grey. "Operating Profit in millions </a:t>
            </a:r>
            <a:r>
              <a:rPr lang="en-US" sz="1800" dirty="0" err="1">
                <a:effectLst/>
                <a:latin typeface="Calibri" panose="020F0502020204030204" pitchFamily="34" charset="0"/>
              </a:rPr>
              <a:t>Eur</a:t>
            </a:r>
            <a:r>
              <a:rPr lang="en-US" sz="1800" dirty="0">
                <a:effectLst/>
                <a:latin typeface="Calibri" panose="020F0502020204030204" pitchFamily="34" charset="0"/>
              </a:rPr>
              <a:t>" or "Australian mineral companies" have the highest count which makes sense a lot since this corpus is on financial news. As previous slide showed Australian mineral companies news are more significant to the corpus which can confirm that this theme signifies news and information pertaining to companies operating in the mineral industry in Australia. This could include developments in mining operations, commodity prices, regulatory changes, etc.</a:t>
            </a:r>
          </a:p>
          <a:p>
            <a:pPr marL="0" marR="0">
              <a:spcBef>
                <a:spcPts val="0"/>
              </a:spcBef>
              <a:spcAft>
                <a:spcPts val="0"/>
              </a:spcAft>
            </a:pPr>
            <a:r>
              <a:rPr lang="en-US" sz="1800" dirty="0">
                <a:effectLst/>
                <a:latin typeface="Calibri" panose="020F0502020204030204" pitchFamily="34" charset="0"/>
              </a:rPr>
              <a:t> </a:t>
            </a:r>
          </a:p>
          <a:p>
            <a:pPr marL="0" marR="0">
              <a:spcBef>
                <a:spcPts val="0"/>
              </a:spcBef>
              <a:spcAft>
                <a:spcPts val="0"/>
              </a:spcAft>
            </a:pPr>
            <a:r>
              <a:rPr lang="en-US" sz="1800" dirty="0">
                <a:effectLst/>
                <a:latin typeface="Calibri" panose="020F0502020204030204" pitchFamily="34" charset="0"/>
              </a:rPr>
              <a:t>We also notice that operating profits of companies, expressed in millions of euros is crucial for investors and analysts to assess the financial health and performance of companies. Financial news often has quantitative figures in currencies so that makes sense why this theme is frequent. </a:t>
            </a:r>
          </a:p>
          <a:p>
            <a:pPr marL="0" marR="0">
              <a:spcBef>
                <a:spcPts val="0"/>
              </a:spcBef>
              <a:spcAft>
                <a:spcPts val="0"/>
              </a:spcAft>
            </a:pPr>
            <a:r>
              <a:rPr lang="en-US" sz="1800" dirty="0">
                <a:effectLst/>
                <a:latin typeface="Calibri" panose="020F0502020204030204" pitchFamily="34" charset="0"/>
              </a:rPr>
              <a:t> </a:t>
            </a:r>
          </a:p>
          <a:p>
            <a:pPr marL="0" marR="0">
              <a:spcBef>
                <a:spcPts val="0"/>
              </a:spcBef>
              <a:spcAft>
                <a:spcPts val="0"/>
              </a:spcAft>
            </a:pPr>
            <a:r>
              <a:rPr lang="en-US" sz="1800" dirty="0">
                <a:effectLst/>
                <a:latin typeface="Calibri" panose="020F0502020204030204" pitchFamily="34" charset="0"/>
              </a:rPr>
              <a:t>Both of these charts can help asset managers organize news by themes and topics relevant to their specific portfolio areas. Additionally, they can assist in making timely and efficient decisions by providing the appropriate insights and data.</a:t>
            </a:r>
          </a:p>
        </p:txBody>
      </p:sp>
      <p:sp>
        <p:nvSpPr>
          <p:cNvPr id="4" name="Slide Number Placeholder 3"/>
          <p:cNvSpPr>
            <a:spLocks noGrp="1"/>
          </p:cNvSpPr>
          <p:nvPr>
            <p:ph type="sldNum" sz="quarter" idx="5"/>
          </p:nvPr>
        </p:nvSpPr>
        <p:spPr/>
        <p:txBody>
          <a:bodyPr/>
          <a:lstStyle/>
          <a:p>
            <a:fld id="{3DCC5AA1-E362-0147-A5C7-36FD36F3E40D}" type="slidenum">
              <a:rPr lang="en-US" smtClean="0"/>
              <a:t>10</a:t>
            </a:fld>
            <a:endParaRPr lang="en-US"/>
          </a:p>
        </p:txBody>
      </p:sp>
    </p:spTree>
    <p:extLst>
      <p:ext uri="{BB962C8B-B14F-4D97-AF65-F5344CB8AC3E}">
        <p14:creationId xmlns:p14="http://schemas.microsoft.com/office/powerpoint/2010/main" val="35155498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A57C3F-0FB2-4B2E-BA6A-FEEEFF1AF7E3}"/>
              </a:ext>
            </a:extLst>
          </p:cNvPr>
          <p:cNvSpPr>
            <a:spLocks noGrp="1"/>
          </p:cNvSpPr>
          <p:nvPr>
            <p:ph type="ctrTitle"/>
          </p:nvPr>
        </p:nvSpPr>
        <p:spPr>
          <a:xfrm>
            <a:off x="2057400" y="685801"/>
            <a:ext cx="8115300" cy="3046228"/>
          </a:xfrm>
        </p:spPr>
        <p:txBody>
          <a:bodyPr anchor="b">
            <a:normAutofit/>
          </a:bodyPr>
          <a:lstStyle>
            <a:lvl1pPr algn="ctr">
              <a:defRPr sz="3600" cap="all" spc="300" baseline="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08583AE9-1CC1-4572-A6E5-E97F80E47661}"/>
              </a:ext>
            </a:extLst>
          </p:cNvPr>
          <p:cNvSpPr>
            <a:spLocks noGrp="1"/>
          </p:cNvSpPr>
          <p:nvPr>
            <p:ph type="subTitle" idx="1"/>
          </p:nvPr>
        </p:nvSpPr>
        <p:spPr>
          <a:xfrm>
            <a:off x="2057400" y="4114800"/>
            <a:ext cx="8115300" cy="2057400"/>
          </a:xfrm>
        </p:spPr>
        <p:txBody>
          <a:bodyPr/>
          <a:lstStyle>
            <a:lvl1pPr marL="0" indent="0" algn="ctr">
              <a:buNone/>
              <a:defRPr sz="2400" i="1"/>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9C04DE7C-68AB-403D-B9D8-7398C292C6DA}"/>
              </a:ext>
            </a:extLst>
          </p:cNvPr>
          <p:cNvSpPr>
            <a:spLocks noGrp="1"/>
          </p:cNvSpPr>
          <p:nvPr>
            <p:ph type="dt" sz="half" idx="10"/>
          </p:nvPr>
        </p:nvSpPr>
        <p:spPr/>
        <p:txBody>
          <a:bodyPr/>
          <a:lstStyle/>
          <a:p>
            <a:fld id="{23FEA57E-7C1A-457B-A4CD-5DCEB057B502}" type="datetime1">
              <a:rPr lang="en-US" smtClean="0"/>
              <a:t>7/12/24</a:t>
            </a:fld>
            <a:endParaRPr lang="en-US" dirty="0"/>
          </a:p>
        </p:txBody>
      </p:sp>
      <p:sp>
        <p:nvSpPr>
          <p:cNvPr id="5" name="Footer Placeholder 4">
            <a:extLst>
              <a:ext uri="{FF2B5EF4-FFF2-40B4-BE49-F238E27FC236}">
                <a16:creationId xmlns:a16="http://schemas.microsoft.com/office/drawing/2014/main" id="{51003E50-6613-4D86-AA22-43B14E7279E9}"/>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03069AB5-A56D-471F-9236-EFA981E2EA03}"/>
              </a:ext>
            </a:extLst>
          </p:cNvPr>
          <p:cNvSpPr>
            <a:spLocks noGrp="1"/>
          </p:cNvSpPr>
          <p:nvPr>
            <p:ph type="sldNum" sz="quarter" idx="12"/>
          </p:nvPr>
        </p:nvSpPr>
        <p:spPr/>
        <p:txBody>
          <a:bodyPr/>
          <a:lstStyle/>
          <a:p>
            <a:fld id="{F8E28480-1C08-4458-AD97-0283E6FFD09D}" type="slidenum">
              <a:rPr lang="en-US" smtClean="0"/>
              <a:t>‹#›</a:t>
            </a:fld>
            <a:endParaRPr lang="en-US" dirty="0"/>
          </a:p>
        </p:txBody>
      </p:sp>
    </p:spTree>
    <p:extLst>
      <p:ext uri="{BB962C8B-B14F-4D97-AF65-F5344CB8AC3E}">
        <p14:creationId xmlns:p14="http://schemas.microsoft.com/office/powerpoint/2010/main" val="25429526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02744C-12E6-455B-B646-2EA92DE0E9A2}"/>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B7D71C4D-C062-4EEE-9A9A-31ADCC5C876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1944DC97-C26E-407A-9E29-68C52D547BDA}"/>
              </a:ext>
            </a:extLst>
          </p:cNvPr>
          <p:cNvSpPr>
            <a:spLocks noGrp="1"/>
          </p:cNvSpPr>
          <p:nvPr>
            <p:ph type="dt" sz="half" idx="10"/>
          </p:nvPr>
        </p:nvSpPr>
        <p:spPr/>
        <p:txBody>
          <a:bodyPr/>
          <a:lstStyle/>
          <a:p>
            <a:fld id="{11789749-A4CD-447F-8298-2B7988C91CEA}" type="datetime1">
              <a:rPr lang="en-US" smtClean="0"/>
              <a:t>7/12/24</a:t>
            </a:fld>
            <a:endParaRPr lang="en-US"/>
          </a:p>
        </p:txBody>
      </p:sp>
      <p:sp>
        <p:nvSpPr>
          <p:cNvPr id="5" name="Footer Placeholder 4">
            <a:extLst>
              <a:ext uri="{FF2B5EF4-FFF2-40B4-BE49-F238E27FC236}">
                <a16:creationId xmlns:a16="http://schemas.microsoft.com/office/drawing/2014/main" id="{E72E9353-B771-47FF-975E-72337414E0ED}"/>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1EA5A858-B8B2-4364-A7D0-B2E8FAE0ADD4}"/>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699203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2A6BABE-D80C-4F54-A03C-E1F9EBCA832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9285191-EF5B-48BE-AB5D-B7BA4C3D093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FA387A-1231-4FE3-8574-D4331A3432D2}"/>
              </a:ext>
            </a:extLst>
          </p:cNvPr>
          <p:cNvSpPr>
            <a:spLocks noGrp="1"/>
          </p:cNvSpPr>
          <p:nvPr>
            <p:ph type="dt" sz="half" idx="10"/>
          </p:nvPr>
        </p:nvSpPr>
        <p:spPr/>
        <p:txBody>
          <a:bodyPr/>
          <a:lstStyle/>
          <a:p>
            <a:fld id="{BA0444D3-C0BA-4587-A56C-581AB9F841BE}" type="datetime1">
              <a:rPr lang="en-US" smtClean="0"/>
              <a:t>7/12/24</a:t>
            </a:fld>
            <a:endParaRPr lang="en-US"/>
          </a:p>
        </p:txBody>
      </p:sp>
      <p:sp>
        <p:nvSpPr>
          <p:cNvPr id="5" name="Footer Placeholder 4">
            <a:extLst>
              <a:ext uri="{FF2B5EF4-FFF2-40B4-BE49-F238E27FC236}">
                <a16:creationId xmlns:a16="http://schemas.microsoft.com/office/drawing/2014/main" id="{02F21559-4901-4AD3-ABE7-DF0235457312}"/>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D8F6C18E-B751-4E7B-9CD8-1BF44DAB80F4}"/>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23073485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49B412-EBAB-4569-B3D9-6B346BF837B2}"/>
              </a:ext>
            </a:extLst>
          </p:cNvPr>
          <p:cNvSpPr>
            <a:spLocks noGrp="1"/>
          </p:cNvSpPr>
          <p:nvPr>
            <p:ph type="title"/>
          </p:nvPr>
        </p:nvSpPr>
        <p:spPr>
          <a:xfrm>
            <a:off x="1371600" y="685800"/>
            <a:ext cx="9486900" cy="1371600"/>
          </a:xfrm>
        </p:spPr>
        <p:txBody>
          <a:bodyPr>
            <a:normAutofit/>
          </a:bodyPr>
          <a:lstStyle>
            <a:lvl1pPr algn="l">
              <a:defRPr sz="3200" cap="all" spc="300" baseline="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5E7C8AE-B0F4-404F-BCAD-A14C18E50D9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B8AA9CAD-DAFB-4DE3-9C41-7FD03EA8D8DD}"/>
              </a:ext>
            </a:extLst>
          </p:cNvPr>
          <p:cNvSpPr>
            <a:spLocks noGrp="1"/>
          </p:cNvSpPr>
          <p:nvPr>
            <p:ph type="dt" sz="half" idx="10"/>
          </p:nvPr>
        </p:nvSpPr>
        <p:spPr/>
        <p:txBody>
          <a:bodyPr/>
          <a:lstStyle/>
          <a:p>
            <a:fld id="{201AF2CE-4F37-411C-A3EE-BBBE223265BF}" type="datetime1">
              <a:rPr lang="en-US" smtClean="0"/>
              <a:t>7/12/24</a:t>
            </a:fld>
            <a:endParaRPr lang="en-US"/>
          </a:p>
        </p:txBody>
      </p:sp>
      <p:sp>
        <p:nvSpPr>
          <p:cNvPr id="5" name="Footer Placeholder 4">
            <a:extLst>
              <a:ext uri="{FF2B5EF4-FFF2-40B4-BE49-F238E27FC236}">
                <a16:creationId xmlns:a16="http://schemas.microsoft.com/office/drawing/2014/main" id="{8FCE3137-8136-46C5-AC2F-49E5F55E4C73}"/>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AF1AB6EF-A0B1-4706-AE44-253A6B182D48}"/>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25186059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02F68-BF19-468D-B422-54B6D189FA58}"/>
              </a:ext>
            </a:extLst>
          </p:cNvPr>
          <p:cNvSpPr>
            <a:spLocks noGrp="1"/>
          </p:cNvSpPr>
          <p:nvPr>
            <p:ph type="title"/>
          </p:nvPr>
        </p:nvSpPr>
        <p:spPr>
          <a:xfrm>
            <a:off x="831850" y="1709738"/>
            <a:ext cx="10515600" cy="2774071"/>
          </a:xfrm>
        </p:spPr>
        <p:txBody>
          <a:bodyPr anchor="b">
            <a:normAutofit/>
          </a:bodyPr>
          <a:lstStyle>
            <a:lvl1pPr algn="ct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BCBF7D7-84D4-4A39-B44E-9B029EEB1FE8}"/>
              </a:ext>
            </a:extLst>
          </p:cNvPr>
          <p:cNvSpPr>
            <a:spLocks noGrp="1"/>
          </p:cNvSpPr>
          <p:nvPr>
            <p:ph type="body" idx="1"/>
          </p:nvPr>
        </p:nvSpPr>
        <p:spPr>
          <a:xfrm>
            <a:off x="831850" y="4641624"/>
            <a:ext cx="10515600" cy="1448026"/>
          </a:xfrm>
        </p:spPr>
        <p:txBody>
          <a:bodyPr/>
          <a:lstStyle>
            <a:lvl1pPr marL="0" indent="0" algn="ctr">
              <a:buNone/>
              <a:defRPr sz="2400" i="1">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9E29709-D243-41E8-89FA-62FA7AEB52E1}"/>
              </a:ext>
            </a:extLst>
          </p:cNvPr>
          <p:cNvSpPr>
            <a:spLocks noGrp="1"/>
          </p:cNvSpPr>
          <p:nvPr>
            <p:ph type="dt" sz="half" idx="10"/>
          </p:nvPr>
        </p:nvSpPr>
        <p:spPr/>
        <p:txBody>
          <a:bodyPr/>
          <a:lstStyle/>
          <a:p>
            <a:fld id="{C96083D4-708C-4BB5-B4FD-30CE9FA12FD5}" type="datetime1">
              <a:rPr lang="en-US" smtClean="0"/>
              <a:t>7/12/24</a:t>
            </a:fld>
            <a:endParaRPr lang="en-US"/>
          </a:p>
        </p:txBody>
      </p:sp>
      <p:sp>
        <p:nvSpPr>
          <p:cNvPr id="5" name="Footer Placeholder 4">
            <a:extLst>
              <a:ext uri="{FF2B5EF4-FFF2-40B4-BE49-F238E27FC236}">
                <a16:creationId xmlns:a16="http://schemas.microsoft.com/office/drawing/2014/main" id="{5AAB99C0-DC2A-4133-A10D-D43A1E05BB1A}"/>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98122EFD-A17E-47F5-8AC9-EFD6D813DBE7}"/>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13770364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1C668D-BFBE-4765-A294-8303931B57C9}"/>
              </a:ext>
            </a:extLst>
          </p:cNvPr>
          <p:cNvSpPr>
            <a:spLocks noGrp="1"/>
          </p:cNvSpPr>
          <p:nvPr>
            <p:ph type="title"/>
          </p:nvPr>
        </p:nvSpPr>
        <p:spPr>
          <a:xfrm>
            <a:off x="1346071" y="566278"/>
            <a:ext cx="9512429" cy="965458"/>
          </a:xfrm>
        </p:spPr>
        <p:txBody>
          <a:bodyPr/>
          <a:lstStyle>
            <a:lvl1pPr algn="ctr">
              <a:defRPr cap="all" spc="300" baseline="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1B3C212-F55F-4D0D-BFA7-F00A33CAA196}"/>
              </a:ext>
            </a:extLst>
          </p:cNvPr>
          <p:cNvSpPr>
            <a:spLocks noGrp="1"/>
          </p:cNvSpPr>
          <p:nvPr>
            <p:ph sz="half" idx="1"/>
          </p:nvPr>
        </p:nvSpPr>
        <p:spPr>
          <a:xfrm>
            <a:off x="909758" y="2057400"/>
            <a:ext cx="5031521" cy="4119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7154BDD7-2575-4E82-887D-DCAF9EB15924}"/>
              </a:ext>
            </a:extLst>
          </p:cNvPr>
          <p:cNvSpPr>
            <a:spLocks noGrp="1"/>
          </p:cNvSpPr>
          <p:nvPr>
            <p:ph sz="half" idx="2"/>
          </p:nvPr>
        </p:nvSpPr>
        <p:spPr>
          <a:xfrm>
            <a:off x="6265408" y="2057401"/>
            <a:ext cx="5016834" cy="41195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89CAECC8-3C3A-4A5D-AB7A-1F99E5023D3F}"/>
              </a:ext>
            </a:extLst>
          </p:cNvPr>
          <p:cNvSpPr>
            <a:spLocks noGrp="1"/>
          </p:cNvSpPr>
          <p:nvPr>
            <p:ph type="dt" sz="half" idx="10"/>
          </p:nvPr>
        </p:nvSpPr>
        <p:spPr/>
        <p:txBody>
          <a:bodyPr/>
          <a:lstStyle/>
          <a:p>
            <a:fld id="{D0D239B2-65BC-4C2A-A62B-3EABFE9590E4}" type="datetime1">
              <a:rPr lang="en-US" smtClean="0"/>
              <a:t>7/12/24</a:t>
            </a:fld>
            <a:endParaRPr lang="en-US"/>
          </a:p>
        </p:txBody>
      </p:sp>
      <p:sp>
        <p:nvSpPr>
          <p:cNvPr id="6" name="Footer Placeholder 5">
            <a:extLst>
              <a:ext uri="{FF2B5EF4-FFF2-40B4-BE49-F238E27FC236}">
                <a16:creationId xmlns:a16="http://schemas.microsoft.com/office/drawing/2014/main" id="{4447609B-ACA4-4323-9340-C7DB166D7A50}"/>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77409EA3-C5C7-4AC6-956A-DB9A3B4F3142}"/>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16193909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0CDE0-7431-4F05-AA47-F10EB46C9608}"/>
              </a:ext>
            </a:extLst>
          </p:cNvPr>
          <p:cNvSpPr>
            <a:spLocks noGrp="1"/>
          </p:cNvSpPr>
          <p:nvPr>
            <p:ph type="title"/>
          </p:nvPr>
        </p:nvSpPr>
        <p:spPr>
          <a:xfrm>
            <a:off x="839788" y="365126"/>
            <a:ext cx="10276552" cy="1149350"/>
          </a:xfrm>
        </p:spPr>
        <p:txBody>
          <a:bodyPr>
            <a:normAutofit/>
          </a:bodyPr>
          <a:lstStyle>
            <a:lvl1pPr algn="ctr">
              <a:defRPr sz="3200" cap="all" spc="300" baseline="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06D9FFA7-D3EA-4CB8-A471-94235AD62592}"/>
              </a:ext>
            </a:extLst>
          </p:cNvPr>
          <p:cNvSpPr>
            <a:spLocks noGrp="1"/>
          </p:cNvSpPr>
          <p:nvPr>
            <p:ph type="body" idx="1"/>
          </p:nvPr>
        </p:nvSpPr>
        <p:spPr>
          <a:xfrm>
            <a:off x="839788" y="1681163"/>
            <a:ext cx="5157787" cy="823912"/>
          </a:xfrm>
        </p:spPr>
        <p:txBody>
          <a:bodyPr anchor="b"/>
          <a:lstStyle>
            <a:lvl1pPr marL="0" indent="0">
              <a:buNone/>
              <a:defRPr sz="2400" b="1" i="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05360D2-88E8-43C8-92D1-67AB23BBE26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5C768F6-20A1-47A1-90FE-903135EEFD5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D555EC1-268F-4324-A003-3608AA0D847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C55C8E4-FCB8-4E06-9C43-0ACD949A73D4}"/>
              </a:ext>
            </a:extLst>
          </p:cNvPr>
          <p:cNvSpPr>
            <a:spLocks noGrp="1"/>
          </p:cNvSpPr>
          <p:nvPr>
            <p:ph type="dt" sz="half" idx="10"/>
          </p:nvPr>
        </p:nvSpPr>
        <p:spPr/>
        <p:txBody>
          <a:bodyPr/>
          <a:lstStyle/>
          <a:p>
            <a:fld id="{85E05F5A-E4A3-476F-A89E-C2B73F2431E4}" type="datetime1">
              <a:rPr lang="en-US" smtClean="0"/>
              <a:t>7/12/24</a:t>
            </a:fld>
            <a:endParaRPr lang="en-US"/>
          </a:p>
        </p:txBody>
      </p:sp>
      <p:sp>
        <p:nvSpPr>
          <p:cNvPr id="8" name="Footer Placeholder 7">
            <a:extLst>
              <a:ext uri="{FF2B5EF4-FFF2-40B4-BE49-F238E27FC236}">
                <a16:creationId xmlns:a16="http://schemas.microsoft.com/office/drawing/2014/main" id="{8B01C005-C973-4D82-942A-334F1D431A04}"/>
              </a:ext>
            </a:extLst>
          </p:cNvPr>
          <p:cNvSpPr>
            <a:spLocks noGrp="1"/>
          </p:cNvSpPr>
          <p:nvPr>
            <p:ph type="ftr" sz="quarter" idx="11"/>
          </p:nvPr>
        </p:nvSpPr>
        <p:spPr/>
        <p:txBody>
          <a:bodyPr/>
          <a:lstStyle/>
          <a:p>
            <a:r>
              <a:rPr lang="en-US"/>
              <a:t>Sample Footer Text</a:t>
            </a:r>
          </a:p>
        </p:txBody>
      </p:sp>
      <p:sp>
        <p:nvSpPr>
          <p:cNvPr id="9" name="Slide Number Placeholder 8">
            <a:extLst>
              <a:ext uri="{FF2B5EF4-FFF2-40B4-BE49-F238E27FC236}">
                <a16:creationId xmlns:a16="http://schemas.microsoft.com/office/drawing/2014/main" id="{AAFB6186-6570-4DE8-8603-70B0A51DFE9C}"/>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37622518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A5ADD3-88C8-4B01-8CC6-808C0E416054}"/>
              </a:ext>
            </a:extLst>
          </p:cNvPr>
          <p:cNvSpPr>
            <a:spLocks noGrp="1"/>
          </p:cNvSpPr>
          <p:nvPr>
            <p:ph type="title"/>
          </p:nvPr>
        </p:nvSpPr>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02634E6A-1390-4101-B78E-7592313407D7}"/>
              </a:ext>
            </a:extLst>
          </p:cNvPr>
          <p:cNvSpPr>
            <a:spLocks noGrp="1"/>
          </p:cNvSpPr>
          <p:nvPr>
            <p:ph type="dt" sz="half" idx="10"/>
          </p:nvPr>
        </p:nvSpPr>
        <p:spPr/>
        <p:txBody>
          <a:bodyPr/>
          <a:lstStyle/>
          <a:p>
            <a:fld id="{E3761515-4A26-4F31-9F61-5A10B1FABBFC}" type="datetime1">
              <a:rPr lang="en-US" smtClean="0"/>
              <a:t>7/12/24</a:t>
            </a:fld>
            <a:endParaRPr lang="en-US"/>
          </a:p>
        </p:txBody>
      </p:sp>
      <p:sp>
        <p:nvSpPr>
          <p:cNvPr id="4" name="Footer Placeholder 3">
            <a:extLst>
              <a:ext uri="{FF2B5EF4-FFF2-40B4-BE49-F238E27FC236}">
                <a16:creationId xmlns:a16="http://schemas.microsoft.com/office/drawing/2014/main" id="{88BC7B90-4C99-4653-872A-3572A02DAE99}"/>
              </a:ext>
            </a:extLst>
          </p:cNvPr>
          <p:cNvSpPr>
            <a:spLocks noGrp="1"/>
          </p:cNvSpPr>
          <p:nvPr>
            <p:ph type="ftr" sz="quarter" idx="11"/>
          </p:nvPr>
        </p:nvSpPr>
        <p:spPr/>
        <p:txBody>
          <a:bodyPr/>
          <a:lstStyle/>
          <a:p>
            <a:r>
              <a:rPr lang="en-US"/>
              <a:t>Sample Footer Text</a:t>
            </a:r>
          </a:p>
        </p:txBody>
      </p:sp>
      <p:sp>
        <p:nvSpPr>
          <p:cNvPr id="5" name="Slide Number Placeholder 4">
            <a:extLst>
              <a:ext uri="{FF2B5EF4-FFF2-40B4-BE49-F238E27FC236}">
                <a16:creationId xmlns:a16="http://schemas.microsoft.com/office/drawing/2014/main" id="{13B03516-4D31-49D2-9488-33C734A7A4F6}"/>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3528506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10D8488-CF25-431B-A87A-AAF141BD0BBB}"/>
              </a:ext>
            </a:extLst>
          </p:cNvPr>
          <p:cNvSpPr>
            <a:spLocks noGrp="1"/>
          </p:cNvSpPr>
          <p:nvPr>
            <p:ph type="dt" sz="half" idx="10"/>
          </p:nvPr>
        </p:nvSpPr>
        <p:spPr/>
        <p:txBody>
          <a:bodyPr/>
          <a:lstStyle/>
          <a:p>
            <a:fld id="{4A75DC65-7D1F-4BAB-9695-F7E734143E14}" type="datetime1">
              <a:rPr lang="en-US" smtClean="0"/>
              <a:t>7/12/24</a:t>
            </a:fld>
            <a:endParaRPr lang="en-US"/>
          </a:p>
        </p:txBody>
      </p:sp>
      <p:sp>
        <p:nvSpPr>
          <p:cNvPr id="3" name="Footer Placeholder 2">
            <a:extLst>
              <a:ext uri="{FF2B5EF4-FFF2-40B4-BE49-F238E27FC236}">
                <a16:creationId xmlns:a16="http://schemas.microsoft.com/office/drawing/2014/main" id="{8A2F58E5-C92D-4C64-B867-0576B1EADD06}"/>
              </a:ext>
            </a:extLst>
          </p:cNvPr>
          <p:cNvSpPr>
            <a:spLocks noGrp="1"/>
          </p:cNvSpPr>
          <p:nvPr>
            <p:ph type="ftr" sz="quarter" idx="11"/>
          </p:nvPr>
        </p:nvSpPr>
        <p:spPr/>
        <p:txBody>
          <a:bodyPr/>
          <a:lstStyle/>
          <a:p>
            <a:r>
              <a:rPr lang="en-US"/>
              <a:t>Sample Footer Text</a:t>
            </a:r>
          </a:p>
        </p:txBody>
      </p:sp>
      <p:sp>
        <p:nvSpPr>
          <p:cNvPr id="4" name="Slide Number Placeholder 3">
            <a:extLst>
              <a:ext uri="{FF2B5EF4-FFF2-40B4-BE49-F238E27FC236}">
                <a16:creationId xmlns:a16="http://schemas.microsoft.com/office/drawing/2014/main" id="{89216797-ABEC-4FE0-AFDE-36107B96710D}"/>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23847058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68F2B0-990D-418E-9D10-2464E986692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6881131-AFFD-4339-9F30-D408B5105CB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A7C47F4-7968-4698-8BD3-A583099FAA1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E12BC6F-3996-4B2B-B8F2-DD3A82CCF76B}"/>
              </a:ext>
            </a:extLst>
          </p:cNvPr>
          <p:cNvSpPr>
            <a:spLocks noGrp="1"/>
          </p:cNvSpPr>
          <p:nvPr>
            <p:ph type="dt" sz="half" idx="10"/>
          </p:nvPr>
        </p:nvSpPr>
        <p:spPr/>
        <p:txBody>
          <a:bodyPr/>
          <a:lstStyle/>
          <a:p>
            <a:fld id="{7E624077-BD55-4036-8E92-6558FDF3B653}" type="datetime1">
              <a:rPr lang="en-US" smtClean="0"/>
              <a:t>7/12/24</a:t>
            </a:fld>
            <a:endParaRPr lang="en-US"/>
          </a:p>
        </p:txBody>
      </p:sp>
      <p:sp>
        <p:nvSpPr>
          <p:cNvPr id="6" name="Footer Placeholder 5">
            <a:extLst>
              <a:ext uri="{FF2B5EF4-FFF2-40B4-BE49-F238E27FC236}">
                <a16:creationId xmlns:a16="http://schemas.microsoft.com/office/drawing/2014/main" id="{EA832E66-581A-4CF2-A40A-4E24FAAC4AE4}"/>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E83B1C89-C625-4618-81A2-FB34E4DA0712}"/>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10553399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1486F-443A-4F2D-AB1F-8B1F4C4DE72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3A21213-E7FB-406A-B8CD-735AAC7AD0D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F4F41A03-500E-49F7-8D99-A1EAFE4D340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391523D-69E9-4EAE-A610-B3A237B75842}"/>
              </a:ext>
            </a:extLst>
          </p:cNvPr>
          <p:cNvSpPr>
            <a:spLocks noGrp="1"/>
          </p:cNvSpPr>
          <p:nvPr>
            <p:ph type="dt" sz="half" idx="10"/>
          </p:nvPr>
        </p:nvSpPr>
        <p:spPr/>
        <p:txBody>
          <a:bodyPr/>
          <a:lstStyle/>
          <a:p>
            <a:fld id="{804225F2-7107-4609-BCC2-77C63064A5E8}" type="datetime1">
              <a:rPr lang="en-US" smtClean="0"/>
              <a:t>7/12/24</a:t>
            </a:fld>
            <a:endParaRPr lang="en-US"/>
          </a:p>
        </p:txBody>
      </p:sp>
      <p:sp>
        <p:nvSpPr>
          <p:cNvPr id="6" name="Footer Placeholder 5">
            <a:extLst>
              <a:ext uri="{FF2B5EF4-FFF2-40B4-BE49-F238E27FC236}">
                <a16:creationId xmlns:a16="http://schemas.microsoft.com/office/drawing/2014/main" id="{4EDB852F-4134-4AB5-BA87-483B1E1ADD21}"/>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5E34C5CB-918E-4A09-8222-D36E37B63C02}"/>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9341552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3AA0686-7BAC-45C0-BA30-0D0CBCE5CE63}"/>
              </a:ext>
            </a:extLst>
          </p:cNvPr>
          <p:cNvSpPr>
            <a:spLocks noGrp="1"/>
          </p:cNvSpPr>
          <p:nvPr>
            <p:ph type="title"/>
          </p:nvPr>
        </p:nvSpPr>
        <p:spPr>
          <a:xfrm>
            <a:off x="1371600" y="685800"/>
            <a:ext cx="9486900" cy="1371600"/>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34202DE-82CD-407D-8C68-174B0CBB57F7}"/>
              </a:ext>
            </a:extLst>
          </p:cNvPr>
          <p:cNvSpPr>
            <a:spLocks noGrp="1"/>
          </p:cNvSpPr>
          <p:nvPr>
            <p:ph type="body" idx="1"/>
          </p:nvPr>
        </p:nvSpPr>
        <p:spPr>
          <a:xfrm>
            <a:off x="1371599" y="2254103"/>
            <a:ext cx="9486901" cy="391809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2554AC9D-6E1B-46D3-959F-A068A1EDBDBA}"/>
              </a:ext>
            </a:extLst>
          </p:cNvPr>
          <p:cNvSpPr>
            <a:spLocks noGrp="1"/>
          </p:cNvSpPr>
          <p:nvPr>
            <p:ph type="dt" sz="half" idx="2"/>
          </p:nvPr>
        </p:nvSpPr>
        <p:spPr>
          <a:xfrm rot="5400000">
            <a:off x="9800022" y="3223751"/>
            <a:ext cx="4114801" cy="410501"/>
          </a:xfrm>
          <a:prstGeom prst="rect">
            <a:avLst/>
          </a:prstGeom>
        </p:spPr>
        <p:txBody>
          <a:bodyPr vert="horz" lIns="91440" tIns="45720" rIns="91440" bIns="45720" rtlCol="0" anchor="ctr"/>
          <a:lstStyle>
            <a:lvl1pPr algn="ctr">
              <a:defRPr sz="900" cap="all" spc="300" baseline="0">
                <a:solidFill>
                  <a:schemeClr val="tx2">
                    <a:lumMod val="75000"/>
                    <a:lumOff val="25000"/>
                  </a:schemeClr>
                </a:solidFill>
                <a:latin typeface="+mn-lt"/>
              </a:defRPr>
            </a:lvl1pPr>
          </a:lstStyle>
          <a:p>
            <a:fld id="{D3FE42E8-8B57-452D-A122-4DCE9AC771EF}" type="datetime1">
              <a:rPr lang="en-US" smtClean="0"/>
              <a:t>7/12/24</a:t>
            </a:fld>
            <a:endParaRPr lang="en-US"/>
          </a:p>
        </p:txBody>
      </p:sp>
      <p:sp>
        <p:nvSpPr>
          <p:cNvPr id="5" name="Footer Placeholder 4">
            <a:extLst>
              <a:ext uri="{FF2B5EF4-FFF2-40B4-BE49-F238E27FC236}">
                <a16:creationId xmlns:a16="http://schemas.microsoft.com/office/drawing/2014/main" id="{A5FC0015-9EFB-40F8-BC00-AC2483D60905}"/>
              </a:ext>
            </a:extLst>
          </p:cNvPr>
          <p:cNvSpPr>
            <a:spLocks noGrp="1"/>
          </p:cNvSpPr>
          <p:nvPr>
            <p:ph type="ftr" sz="quarter" idx="3"/>
          </p:nvPr>
        </p:nvSpPr>
        <p:spPr>
          <a:xfrm rot="5400000">
            <a:off x="-1708136" y="3223750"/>
            <a:ext cx="4114800" cy="410501"/>
          </a:xfrm>
          <a:prstGeom prst="rect">
            <a:avLst/>
          </a:prstGeom>
        </p:spPr>
        <p:txBody>
          <a:bodyPr vert="horz" lIns="91440" tIns="45720" rIns="91440" bIns="45720" rtlCol="0" anchor="ctr"/>
          <a:lstStyle>
            <a:lvl1pPr algn="ctr">
              <a:defRPr sz="900" cap="all" spc="300" baseline="0">
                <a:solidFill>
                  <a:schemeClr val="tx2">
                    <a:lumMod val="75000"/>
                    <a:lumOff val="25000"/>
                  </a:schemeClr>
                </a:solidFill>
                <a:latin typeface="+mn-lt"/>
              </a:defRPr>
            </a:lvl1pPr>
          </a:lstStyle>
          <a:p>
            <a:r>
              <a:rPr lang="en-US" dirty="0"/>
              <a:t>Sample Footer Text</a:t>
            </a:r>
          </a:p>
        </p:txBody>
      </p:sp>
      <p:sp>
        <p:nvSpPr>
          <p:cNvPr id="6" name="Slide Number Placeholder 5">
            <a:extLst>
              <a:ext uri="{FF2B5EF4-FFF2-40B4-BE49-F238E27FC236}">
                <a16:creationId xmlns:a16="http://schemas.microsoft.com/office/drawing/2014/main" id="{E572C732-0E3E-49E0-A72E-D4C08CB4455A}"/>
              </a:ext>
            </a:extLst>
          </p:cNvPr>
          <p:cNvSpPr>
            <a:spLocks noGrp="1"/>
          </p:cNvSpPr>
          <p:nvPr>
            <p:ph type="sldNum" sz="quarter" idx="4"/>
          </p:nvPr>
        </p:nvSpPr>
        <p:spPr>
          <a:xfrm>
            <a:off x="11116340" y="6356350"/>
            <a:ext cx="871868" cy="365125"/>
          </a:xfrm>
          <a:prstGeom prst="rect">
            <a:avLst/>
          </a:prstGeom>
        </p:spPr>
        <p:txBody>
          <a:bodyPr vert="horz" lIns="91440" tIns="45720" rIns="91440" bIns="45720" rtlCol="0" anchor="ctr"/>
          <a:lstStyle>
            <a:lvl1pPr algn="r">
              <a:defRPr sz="900" spc="300">
                <a:solidFill>
                  <a:schemeClr val="tx2">
                    <a:lumMod val="75000"/>
                    <a:lumOff val="25000"/>
                  </a:schemeClr>
                </a:solidFill>
                <a:latin typeface="+mn-lt"/>
              </a:defRPr>
            </a:lvl1pPr>
          </a:lstStyle>
          <a:p>
            <a:fld id="{F8E28480-1C08-4458-AD97-0283E6FFD09D}" type="slidenum">
              <a:rPr lang="en-US" smtClean="0"/>
              <a:pPr/>
              <a:t>‹#›</a:t>
            </a:fld>
            <a:endParaRPr lang="en-US"/>
          </a:p>
        </p:txBody>
      </p:sp>
    </p:spTree>
    <p:extLst>
      <p:ext uri="{BB962C8B-B14F-4D97-AF65-F5344CB8AC3E}">
        <p14:creationId xmlns:p14="http://schemas.microsoft.com/office/powerpoint/2010/main" val="3702996728"/>
      </p:ext>
    </p:extLst>
  </p:cSld>
  <p:clrMap bg1="lt1" tx1="dk1" bg2="lt2" tx2="dk2" accent1="accent1" accent2="accent2" accent3="accent3" accent4="accent4" accent5="accent5" accent6="accent6" hlink="hlink" folHlink="folHlink"/>
  <p:sldLayoutIdLst>
    <p:sldLayoutId id="2147483747" r:id="rId1"/>
    <p:sldLayoutId id="2147483748" r:id="rId2"/>
    <p:sldLayoutId id="2147483749" r:id="rId3"/>
    <p:sldLayoutId id="2147483750" r:id="rId4"/>
    <p:sldLayoutId id="2147483751" r:id="rId5"/>
    <p:sldLayoutId id="2147483757" r:id="rId6"/>
    <p:sldLayoutId id="2147483752" r:id="rId7"/>
    <p:sldLayoutId id="2147483753" r:id="rId8"/>
    <p:sldLayoutId id="2147483754" r:id="rId9"/>
    <p:sldLayoutId id="2147483756" r:id="rId10"/>
    <p:sldLayoutId id="2147483755" r:id="rId11"/>
  </p:sldLayoutIdLst>
  <p:hf sldNum="0" hdr="0" ftr="0" dt="0"/>
  <p:txStyles>
    <p:titleStyle>
      <a:lvl1pPr algn="l" defTabSz="914400" rtl="0" eaLnBrk="1" latinLnBrk="0" hangingPunct="1">
        <a:lnSpc>
          <a:spcPct val="90000"/>
        </a:lnSpc>
        <a:spcBef>
          <a:spcPct val="0"/>
        </a:spcBef>
        <a:buNone/>
        <a:defRPr sz="3600" kern="1200">
          <a:solidFill>
            <a:schemeClr val="tx2"/>
          </a:solidFill>
          <a:latin typeface="+mj-lt"/>
          <a:ea typeface="+mj-ea"/>
          <a:cs typeface="+mj-cs"/>
        </a:defRPr>
      </a:lvl1pPr>
    </p:titleStyle>
    <p:bodyStyle>
      <a:lvl1pPr marL="228600" indent="-228600" algn="l" defTabSz="914400" rtl="0" eaLnBrk="1" latinLnBrk="0" hangingPunct="1">
        <a:lnSpc>
          <a:spcPct val="100000"/>
        </a:lnSpc>
        <a:spcBef>
          <a:spcPts val="1000"/>
        </a:spcBef>
        <a:buSzPct val="70000"/>
        <a:buFont typeface="Arial" panose="020B0604020202020204" pitchFamily="34" charset="0"/>
        <a:buChar char="•"/>
        <a:defRPr sz="2400" kern="1200">
          <a:solidFill>
            <a:schemeClr val="tx2"/>
          </a:solidFill>
          <a:latin typeface="+mj-lt"/>
          <a:ea typeface="+mn-ea"/>
          <a:cs typeface="+mn-cs"/>
        </a:defRPr>
      </a:lvl1pPr>
      <a:lvl2pPr marL="685800" indent="-228600" algn="l" defTabSz="914400" rtl="0" eaLnBrk="1" latinLnBrk="0" hangingPunct="1">
        <a:lnSpc>
          <a:spcPct val="100000"/>
        </a:lnSpc>
        <a:spcBef>
          <a:spcPts val="500"/>
        </a:spcBef>
        <a:buSzPct val="70000"/>
        <a:buFont typeface="Arial" panose="020B0604020202020204" pitchFamily="34" charset="0"/>
        <a:buChar char="•"/>
        <a:defRPr sz="2000" kern="1200">
          <a:solidFill>
            <a:schemeClr val="tx2"/>
          </a:solidFill>
          <a:latin typeface="+mj-lt"/>
          <a:ea typeface="+mn-ea"/>
          <a:cs typeface="+mn-cs"/>
        </a:defRPr>
      </a:lvl2pPr>
      <a:lvl3pPr marL="1143000" indent="-228600" algn="l" defTabSz="914400" rtl="0" eaLnBrk="1" latinLnBrk="0" hangingPunct="1">
        <a:lnSpc>
          <a:spcPct val="100000"/>
        </a:lnSpc>
        <a:spcBef>
          <a:spcPts val="500"/>
        </a:spcBef>
        <a:buSzPct val="70000"/>
        <a:buFont typeface="Arial" panose="020B0604020202020204" pitchFamily="34" charset="0"/>
        <a:buChar char="•"/>
        <a:defRPr sz="1800" kern="1200">
          <a:solidFill>
            <a:schemeClr val="tx2"/>
          </a:solidFill>
          <a:latin typeface="+mj-lt"/>
          <a:ea typeface="+mn-ea"/>
          <a:cs typeface="+mn-cs"/>
        </a:defRPr>
      </a:lvl3pPr>
      <a:lvl4pPr marL="1600200" indent="-228600" algn="l" defTabSz="914400" rtl="0" eaLnBrk="1" latinLnBrk="0" hangingPunct="1">
        <a:lnSpc>
          <a:spcPct val="100000"/>
        </a:lnSpc>
        <a:spcBef>
          <a:spcPts val="500"/>
        </a:spcBef>
        <a:buSzPct val="70000"/>
        <a:buFont typeface="Arial" panose="020B0604020202020204" pitchFamily="34" charset="0"/>
        <a:buChar char="•"/>
        <a:defRPr sz="1600" kern="1200">
          <a:solidFill>
            <a:schemeClr val="tx2"/>
          </a:solidFill>
          <a:latin typeface="+mj-lt"/>
          <a:ea typeface="+mn-ea"/>
          <a:cs typeface="+mn-cs"/>
        </a:defRPr>
      </a:lvl4pPr>
      <a:lvl5pPr marL="2057400" indent="-228600" algn="l" defTabSz="914400" rtl="0" eaLnBrk="1" latinLnBrk="0" hangingPunct="1">
        <a:lnSpc>
          <a:spcPct val="100000"/>
        </a:lnSpc>
        <a:spcBef>
          <a:spcPts val="500"/>
        </a:spcBef>
        <a:buSzPct val="70000"/>
        <a:buFont typeface="Arial" panose="020B0604020202020204" pitchFamily="34" charset="0"/>
        <a:buChar char="•"/>
        <a:defRPr sz="1600" kern="1200">
          <a:solidFill>
            <a:schemeClr val="tx2"/>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1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36.png"/></Relationships>
</file>

<file path=ppt/slides/_rels/slide1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13.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image" Target="../media/image49.svg"/><Relationship Id="rId3" Type="http://schemas.openxmlformats.org/officeDocument/2006/relationships/image" Target="../media/image1.jpeg"/><Relationship Id="rId7" Type="http://schemas.openxmlformats.org/officeDocument/2006/relationships/image" Target="../media/image43.svg"/><Relationship Id="rId12" Type="http://schemas.openxmlformats.org/officeDocument/2006/relationships/image" Target="../media/image48.png"/><Relationship Id="rId17" Type="http://schemas.openxmlformats.org/officeDocument/2006/relationships/image" Target="../media/image53.svg"/><Relationship Id="rId2" Type="http://schemas.openxmlformats.org/officeDocument/2006/relationships/notesSlide" Target="../notesSlides/notesSlide12.xml"/><Relationship Id="rId16" Type="http://schemas.openxmlformats.org/officeDocument/2006/relationships/image" Target="../media/image52.png"/><Relationship Id="rId1" Type="http://schemas.openxmlformats.org/officeDocument/2006/relationships/slideLayout" Target="../slideLayouts/slideLayout2.xml"/><Relationship Id="rId6" Type="http://schemas.openxmlformats.org/officeDocument/2006/relationships/image" Target="../media/image42.png"/><Relationship Id="rId11" Type="http://schemas.openxmlformats.org/officeDocument/2006/relationships/image" Target="../media/image47.svg"/><Relationship Id="rId5" Type="http://schemas.openxmlformats.org/officeDocument/2006/relationships/image" Target="../media/image41.svg"/><Relationship Id="rId15" Type="http://schemas.openxmlformats.org/officeDocument/2006/relationships/image" Target="../media/image51.svg"/><Relationship Id="rId10" Type="http://schemas.openxmlformats.org/officeDocument/2006/relationships/image" Target="../media/image46.png"/><Relationship Id="rId4" Type="http://schemas.openxmlformats.org/officeDocument/2006/relationships/image" Target="../media/image40.png"/><Relationship Id="rId9" Type="http://schemas.openxmlformats.org/officeDocument/2006/relationships/image" Target="../media/image45.svg"/><Relationship Id="rId14" Type="http://schemas.openxmlformats.org/officeDocument/2006/relationships/image" Target="../media/image50.png"/></Relationships>
</file>

<file path=ppt/slides/_rels/slide2.xml.rels><?xml version="1.0" encoding="UTF-8" standalone="yes"?>
<Relationships xmlns="http://schemas.openxmlformats.org/package/2006/relationships"><Relationship Id="rId8" Type="http://schemas.openxmlformats.org/officeDocument/2006/relationships/image" Target="../media/image6.jpg"/><Relationship Id="rId3" Type="http://schemas.openxmlformats.org/officeDocument/2006/relationships/image" Target="../media/image1.jpeg"/><Relationship Id="rId7" Type="http://schemas.openxmlformats.org/officeDocument/2006/relationships/image" Target="../media/image5.jp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jpg"/><Relationship Id="rId5" Type="http://schemas.openxmlformats.org/officeDocument/2006/relationships/image" Target="../media/image3.jpg"/><Relationship Id="rId4" Type="http://schemas.openxmlformats.org/officeDocument/2006/relationships/image" Target="../media/image2.png"/><Relationship Id="rId9" Type="http://schemas.openxmlformats.org/officeDocument/2006/relationships/image" Target="../media/image7.png"/></Relationships>
</file>

<file path=ppt/slides/_rels/slide3.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1.jpeg"/><Relationship Id="rId7" Type="http://schemas.openxmlformats.org/officeDocument/2006/relationships/image" Target="../media/image11.svg"/><Relationship Id="rId12" Type="http://schemas.openxmlformats.org/officeDocument/2006/relationships/image" Target="../media/image16.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0.png"/><Relationship Id="rId11" Type="http://schemas.openxmlformats.org/officeDocument/2006/relationships/image" Target="../media/image15.svg"/><Relationship Id="rId5" Type="http://schemas.openxmlformats.org/officeDocument/2006/relationships/image" Target="../media/image9.sv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svg"/></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png"/></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7.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28.jpe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image" Target="../media/image3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9" name="Rectangle 58">
            <a:extLst>
              <a:ext uri="{FF2B5EF4-FFF2-40B4-BE49-F238E27FC236}">
                <a16:creationId xmlns:a16="http://schemas.microsoft.com/office/drawing/2014/main" id="{3C6DB943-79CD-46F9-83E1-9610EB176F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8337CC61-9E93-4D80-9F1C-12CE9A0C07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0200" y="0"/>
            <a:ext cx="6781800" cy="685800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951CB1F-385B-0239-D6CB-53DF164705AF}"/>
              </a:ext>
            </a:extLst>
          </p:cNvPr>
          <p:cNvSpPr>
            <a:spLocks noGrp="1"/>
          </p:cNvSpPr>
          <p:nvPr>
            <p:ph type="ctrTitle"/>
          </p:nvPr>
        </p:nvSpPr>
        <p:spPr>
          <a:xfrm>
            <a:off x="6096000" y="1230954"/>
            <a:ext cx="5778843" cy="3046228"/>
          </a:xfrm>
        </p:spPr>
        <p:txBody>
          <a:bodyPr>
            <a:normAutofit fontScale="90000"/>
          </a:bodyPr>
          <a:lstStyle/>
          <a:p>
            <a:r>
              <a:rPr lang="en-US" b="0" i="0" dirty="0">
                <a:solidFill>
                  <a:schemeClr val="tx2">
                    <a:lumMod val="10000"/>
                    <a:lumOff val="90000"/>
                  </a:schemeClr>
                </a:solidFill>
                <a:effectLst/>
                <a:latin typeface="Times New Roman" panose="02020603050405020304" pitchFamily="18" charset="0"/>
                <a:cs typeface="Times New Roman" panose="02020603050405020304" pitchFamily="18" charset="0"/>
              </a:rPr>
              <a:t>Unveiling Financial News Insights: A Journey through Topic Modeling in NLP for Financial News Analysis</a:t>
            </a:r>
            <a:endParaRPr lang="en-US" sz="2200" dirty="0">
              <a:solidFill>
                <a:schemeClr val="tx2">
                  <a:lumMod val="10000"/>
                  <a:lumOff val="90000"/>
                </a:schemeClr>
              </a:solidFill>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3C48F9ED-3E07-56FF-5792-4F73D6B25623}"/>
              </a:ext>
            </a:extLst>
          </p:cNvPr>
          <p:cNvSpPr>
            <a:spLocks noGrp="1"/>
          </p:cNvSpPr>
          <p:nvPr>
            <p:ph type="subTitle" idx="1"/>
          </p:nvPr>
        </p:nvSpPr>
        <p:spPr>
          <a:xfrm>
            <a:off x="7070102" y="5128054"/>
            <a:ext cx="3910945" cy="498992"/>
          </a:xfrm>
        </p:spPr>
        <p:txBody>
          <a:bodyPr>
            <a:normAutofit/>
          </a:bodyPr>
          <a:lstStyle/>
          <a:p>
            <a:r>
              <a:rPr lang="en-US" sz="1800" i="0" dirty="0">
                <a:solidFill>
                  <a:schemeClr val="bg1"/>
                </a:solidFill>
                <a:latin typeface="Times New Roman" panose="02020603050405020304" pitchFamily="18" charset="0"/>
                <a:cs typeface="Times New Roman" panose="02020603050405020304" pitchFamily="18" charset="0"/>
              </a:rPr>
              <a:t>Taifur Chowdhury</a:t>
            </a:r>
          </a:p>
        </p:txBody>
      </p:sp>
      <p:pic>
        <p:nvPicPr>
          <p:cNvPr id="5" name="Picture 4">
            <a:extLst>
              <a:ext uri="{FF2B5EF4-FFF2-40B4-BE49-F238E27FC236}">
                <a16:creationId xmlns:a16="http://schemas.microsoft.com/office/drawing/2014/main" id="{3A120DC7-9F51-516A-BAF9-FF8E1FBE6B24}"/>
              </a:ext>
            </a:extLst>
          </p:cNvPr>
          <p:cNvPicPr>
            <a:picLocks noChangeAspect="1"/>
          </p:cNvPicPr>
          <p:nvPr/>
        </p:nvPicPr>
        <p:blipFill>
          <a:blip r:embed="rId2"/>
          <a:stretch>
            <a:fillRect/>
          </a:stretch>
        </p:blipFill>
        <p:spPr>
          <a:xfrm>
            <a:off x="685801" y="2754068"/>
            <a:ext cx="4090498" cy="1349864"/>
          </a:xfrm>
          <a:prstGeom prst="rect">
            <a:avLst/>
          </a:prstGeom>
        </p:spPr>
      </p:pic>
    </p:spTree>
    <p:extLst>
      <p:ext uri="{BB962C8B-B14F-4D97-AF65-F5344CB8AC3E}">
        <p14:creationId xmlns:p14="http://schemas.microsoft.com/office/powerpoint/2010/main" val="8763950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7E5A23-29B9-F247-0C0B-924B617ED02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7CF8D3D-BC02-C3AA-B42E-BC0B512CCC3C}"/>
              </a:ext>
            </a:extLst>
          </p:cNvPr>
          <p:cNvSpPr>
            <a:spLocks noGrp="1"/>
          </p:cNvSpPr>
          <p:nvPr>
            <p:ph type="title"/>
          </p:nvPr>
        </p:nvSpPr>
        <p:spPr>
          <a:xfrm>
            <a:off x="1371600" y="310605"/>
            <a:ext cx="9486900" cy="674188"/>
          </a:xfrm>
        </p:spPr>
        <p:txBody>
          <a:bodyPr>
            <a:normAutofit/>
          </a:bodyPr>
          <a:lstStyle/>
          <a:p>
            <a:pPr algn="ctr"/>
            <a:r>
              <a:rPr lang="en-US" b="1" dirty="0">
                <a:solidFill>
                  <a:srgbClr val="4E2314"/>
                </a:solidFill>
                <a:latin typeface="Aptos Narrow" panose="020B0004020202020204" pitchFamily="34" charset="0"/>
                <a:ea typeface="+mn-ea"/>
                <a:cs typeface="Times New Roman" panose="02020603050405020304" pitchFamily="18" charset="0"/>
              </a:rPr>
              <a:t>Topic</a:t>
            </a:r>
            <a:r>
              <a:rPr lang="en-US" dirty="0">
                <a:solidFill>
                  <a:srgbClr val="703214"/>
                </a:solidFill>
                <a:latin typeface="Times New Roman" panose="02020603050405020304" pitchFamily="18" charset="0"/>
                <a:cs typeface="Times New Roman" panose="02020603050405020304" pitchFamily="18" charset="0"/>
              </a:rPr>
              <a:t> </a:t>
            </a:r>
            <a:r>
              <a:rPr lang="en-US" b="1" dirty="0">
                <a:solidFill>
                  <a:srgbClr val="4E2314"/>
                </a:solidFill>
                <a:latin typeface="Aptos Narrow" panose="020B0004020202020204" pitchFamily="34" charset="0"/>
                <a:ea typeface="+mn-ea"/>
                <a:cs typeface="Times New Roman" panose="02020603050405020304" pitchFamily="18" charset="0"/>
              </a:rPr>
              <a:t>modeling</a:t>
            </a:r>
          </a:p>
        </p:txBody>
      </p:sp>
      <p:pic>
        <p:nvPicPr>
          <p:cNvPr id="4" name="Content Placeholder 4">
            <a:extLst>
              <a:ext uri="{FF2B5EF4-FFF2-40B4-BE49-F238E27FC236}">
                <a16:creationId xmlns:a16="http://schemas.microsoft.com/office/drawing/2014/main" id="{DB3265E8-04CD-5D3E-0571-E3DDE80E3D3C}"/>
              </a:ext>
            </a:extLst>
          </p:cNvPr>
          <p:cNvPicPr>
            <a:picLocks noChangeAspect="1"/>
          </p:cNvPicPr>
          <p:nvPr/>
        </p:nvPicPr>
        <p:blipFill>
          <a:blip r:embed="rId3"/>
          <a:stretch>
            <a:fillRect/>
          </a:stretch>
        </p:blipFill>
        <p:spPr>
          <a:xfrm>
            <a:off x="171450" y="310605"/>
            <a:ext cx="2051050" cy="674188"/>
          </a:xfrm>
          <a:prstGeom prst="rect">
            <a:avLst/>
          </a:prstGeom>
        </p:spPr>
      </p:pic>
      <p:pic>
        <p:nvPicPr>
          <p:cNvPr id="12" name="Picture 11" descr="A graph with a number of bars&#10;&#10;Description automatically generated with medium confidence">
            <a:extLst>
              <a:ext uri="{FF2B5EF4-FFF2-40B4-BE49-F238E27FC236}">
                <a16:creationId xmlns:a16="http://schemas.microsoft.com/office/drawing/2014/main" id="{147E220B-8C3B-B209-0AAC-ECC950A9292C}"/>
              </a:ext>
            </a:extLst>
          </p:cNvPr>
          <p:cNvPicPr>
            <a:picLocks noChangeAspect="1"/>
          </p:cNvPicPr>
          <p:nvPr/>
        </p:nvPicPr>
        <p:blipFill>
          <a:blip r:embed="rId4"/>
          <a:stretch>
            <a:fillRect/>
          </a:stretch>
        </p:blipFill>
        <p:spPr>
          <a:xfrm>
            <a:off x="570411" y="1975576"/>
            <a:ext cx="7772400" cy="3732732"/>
          </a:xfrm>
          <a:prstGeom prst="rect">
            <a:avLst/>
          </a:prstGeom>
        </p:spPr>
      </p:pic>
      <p:pic>
        <p:nvPicPr>
          <p:cNvPr id="14" name="Picture 13" descr="A chalkboard with a wooden frame&#10;&#10;Description automatically generated">
            <a:extLst>
              <a:ext uri="{FF2B5EF4-FFF2-40B4-BE49-F238E27FC236}">
                <a16:creationId xmlns:a16="http://schemas.microsoft.com/office/drawing/2014/main" id="{FDA7A577-4F12-223D-2C4E-6F506961B031}"/>
              </a:ext>
            </a:extLst>
          </p:cNvPr>
          <p:cNvPicPr>
            <a:picLocks noChangeAspect="1"/>
          </p:cNvPicPr>
          <p:nvPr/>
        </p:nvPicPr>
        <p:blipFill>
          <a:blip r:embed="rId5"/>
          <a:stretch>
            <a:fillRect/>
          </a:stretch>
        </p:blipFill>
        <p:spPr>
          <a:xfrm>
            <a:off x="9152709" y="2101147"/>
            <a:ext cx="1295762" cy="1026147"/>
          </a:xfrm>
          <a:prstGeom prst="rect">
            <a:avLst/>
          </a:prstGeom>
        </p:spPr>
      </p:pic>
      <p:cxnSp>
        <p:nvCxnSpPr>
          <p:cNvPr id="17" name="Straight Arrow Connector 16">
            <a:extLst>
              <a:ext uri="{FF2B5EF4-FFF2-40B4-BE49-F238E27FC236}">
                <a16:creationId xmlns:a16="http://schemas.microsoft.com/office/drawing/2014/main" id="{8E798795-0A9C-4852-16BC-170C1D924E37}"/>
              </a:ext>
            </a:extLst>
          </p:cNvPr>
          <p:cNvCxnSpPr>
            <a:cxnSpLocks/>
          </p:cNvCxnSpPr>
          <p:nvPr/>
        </p:nvCxnSpPr>
        <p:spPr>
          <a:xfrm>
            <a:off x="7855131" y="2508069"/>
            <a:ext cx="1297578" cy="93804"/>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A85BFCC6-4A55-690A-8DE3-5EF6C90F075A}"/>
              </a:ext>
            </a:extLst>
          </p:cNvPr>
          <p:cNvCxnSpPr>
            <a:cxnSpLocks/>
          </p:cNvCxnSpPr>
          <p:nvPr/>
        </p:nvCxnSpPr>
        <p:spPr>
          <a:xfrm flipV="1">
            <a:off x="7715794" y="2614221"/>
            <a:ext cx="1436915" cy="224773"/>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D1DE95BE-3E83-505A-0305-4FDA5C022ECF}"/>
              </a:ext>
            </a:extLst>
          </p:cNvPr>
          <p:cNvSpPr txBox="1"/>
          <p:nvPr/>
        </p:nvSpPr>
        <p:spPr>
          <a:xfrm>
            <a:off x="8503920" y="3376941"/>
            <a:ext cx="3595215" cy="1477328"/>
          </a:xfrm>
          <a:prstGeom prst="rect">
            <a:avLst/>
          </a:prstGeom>
          <a:noFill/>
        </p:spPr>
        <p:txBody>
          <a:bodyPr wrap="none" rtlCol="0">
            <a:spAutoFit/>
          </a:bodyPr>
          <a:lstStyle/>
          <a:p>
            <a:pPr marL="285750" indent="-285750">
              <a:buFont typeface="Wingdings" pitchFamily="2" charset="2"/>
              <a:buChar char="q"/>
            </a:pPr>
            <a:r>
              <a:rPr lang="en-US" dirty="0">
                <a:latin typeface="Aptos Narrow" panose="020B0004020202020204" pitchFamily="34" charset="0"/>
              </a:rPr>
              <a:t>Financial Health And Performance</a:t>
            </a:r>
          </a:p>
          <a:p>
            <a:pPr marL="285750" indent="-285750">
              <a:buFont typeface="Wingdings" pitchFamily="2" charset="2"/>
              <a:buChar char="q"/>
            </a:pPr>
            <a:r>
              <a:rPr lang="en-US" dirty="0">
                <a:latin typeface="Aptos Narrow" panose="020B0004020202020204" pitchFamily="34" charset="0"/>
              </a:rPr>
              <a:t>Mining Operation</a:t>
            </a:r>
          </a:p>
          <a:p>
            <a:pPr marL="285750" indent="-285750">
              <a:buFont typeface="Wingdings" pitchFamily="2" charset="2"/>
              <a:buChar char="q"/>
            </a:pPr>
            <a:r>
              <a:rPr lang="en-US" dirty="0">
                <a:latin typeface="Aptos Narrow" panose="020B0004020202020204" pitchFamily="34" charset="0"/>
              </a:rPr>
              <a:t>Commodity Prices</a:t>
            </a:r>
          </a:p>
          <a:p>
            <a:pPr marL="285750" indent="-285750">
              <a:buFont typeface="Wingdings" pitchFamily="2" charset="2"/>
              <a:buChar char="q"/>
            </a:pPr>
            <a:r>
              <a:rPr lang="en-US" dirty="0">
                <a:latin typeface="Aptos Narrow" panose="020B0004020202020204" pitchFamily="34" charset="0"/>
              </a:rPr>
              <a:t>Regulatory Changes </a:t>
            </a:r>
          </a:p>
          <a:p>
            <a:endParaRPr lang="en-US" dirty="0"/>
          </a:p>
        </p:txBody>
      </p:sp>
    </p:spTree>
    <p:extLst>
      <p:ext uri="{BB962C8B-B14F-4D97-AF65-F5344CB8AC3E}">
        <p14:creationId xmlns:p14="http://schemas.microsoft.com/office/powerpoint/2010/main" val="5607414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7E5A23-29B9-F247-0C0B-924B617ED02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7CF8D3D-BC02-C3AA-B42E-BC0B512CCC3C}"/>
              </a:ext>
            </a:extLst>
          </p:cNvPr>
          <p:cNvSpPr>
            <a:spLocks noGrp="1"/>
          </p:cNvSpPr>
          <p:nvPr>
            <p:ph type="title"/>
          </p:nvPr>
        </p:nvSpPr>
        <p:spPr>
          <a:xfrm>
            <a:off x="1371600" y="310605"/>
            <a:ext cx="9486900" cy="674188"/>
          </a:xfrm>
        </p:spPr>
        <p:txBody>
          <a:bodyPr>
            <a:normAutofit/>
          </a:bodyPr>
          <a:lstStyle/>
          <a:p>
            <a:pPr algn="ctr"/>
            <a:r>
              <a:rPr lang="en-US" b="1" dirty="0">
                <a:solidFill>
                  <a:srgbClr val="4E2314"/>
                </a:solidFill>
                <a:latin typeface="Aptos Narrow" panose="020B0004020202020204" pitchFamily="34" charset="0"/>
                <a:ea typeface="+mn-ea"/>
                <a:cs typeface="Times New Roman" panose="02020603050405020304" pitchFamily="18" charset="0"/>
              </a:rPr>
              <a:t>Topic</a:t>
            </a:r>
            <a:r>
              <a:rPr lang="en-US" dirty="0">
                <a:solidFill>
                  <a:srgbClr val="703214"/>
                </a:solidFill>
                <a:latin typeface="Times New Roman" panose="02020603050405020304" pitchFamily="18" charset="0"/>
                <a:cs typeface="Times New Roman" panose="02020603050405020304" pitchFamily="18" charset="0"/>
              </a:rPr>
              <a:t> </a:t>
            </a:r>
            <a:r>
              <a:rPr lang="en-US" b="1" dirty="0">
                <a:solidFill>
                  <a:srgbClr val="4E2314"/>
                </a:solidFill>
                <a:latin typeface="Aptos Narrow" panose="020B0004020202020204" pitchFamily="34" charset="0"/>
                <a:ea typeface="+mn-ea"/>
                <a:cs typeface="Times New Roman" panose="02020603050405020304" pitchFamily="18" charset="0"/>
              </a:rPr>
              <a:t>modeling</a:t>
            </a:r>
          </a:p>
        </p:txBody>
      </p:sp>
      <p:pic>
        <p:nvPicPr>
          <p:cNvPr id="4" name="Content Placeholder 4">
            <a:extLst>
              <a:ext uri="{FF2B5EF4-FFF2-40B4-BE49-F238E27FC236}">
                <a16:creationId xmlns:a16="http://schemas.microsoft.com/office/drawing/2014/main" id="{DB3265E8-04CD-5D3E-0571-E3DDE80E3D3C}"/>
              </a:ext>
            </a:extLst>
          </p:cNvPr>
          <p:cNvPicPr>
            <a:picLocks noChangeAspect="1"/>
          </p:cNvPicPr>
          <p:nvPr/>
        </p:nvPicPr>
        <p:blipFill>
          <a:blip r:embed="rId3"/>
          <a:stretch>
            <a:fillRect/>
          </a:stretch>
        </p:blipFill>
        <p:spPr>
          <a:xfrm>
            <a:off x="171450" y="310605"/>
            <a:ext cx="2051050" cy="674188"/>
          </a:xfrm>
          <a:prstGeom prst="rect">
            <a:avLst/>
          </a:prstGeom>
        </p:spPr>
      </p:pic>
      <p:pic>
        <p:nvPicPr>
          <p:cNvPr id="6" name="Picture 5" descr="A graph with numbers and text&#10;&#10;Description automatically generated">
            <a:extLst>
              <a:ext uri="{FF2B5EF4-FFF2-40B4-BE49-F238E27FC236}">
                <a16:creationId xmlns:a16="http://schemas.microsoft.com/office/drawing/2014/main" id="{D8EB3AF7-7E15-B968-9895-8839A8F9B2EC}"/>
              </a:ext>
            </a:extLst>
          </p:cNvPr>
          <p:cNvPicPr>
            <a:picLocks noChangeAspect="1"/>
          </p:cNvPicPr>
          <p:nvPr/>
        </p:nvPicPr>
        <p:blipFill>
          <a:blip r:embed="rId4"/>
          <a:stretch>
            <a:fillRect/>
          </a:stretch>
        </p:blipFill>
        <p:spPr>
          <a:xfrm>
            <a:off x="326118" y="1775279"/>
            <a:ext cx="7772400" cy="3927875"/>
          </a:xfrm>
          <a:prstGeom prst="rect">
            <a:avLst/>
          </a:prstGeom>
        </p:spPr>
      </p:pic>
      <p:pic>
        <p:nvPicPr>
          <p:cNvPr id="8" name="Graphic 7" descr="Folder Search with solid fill">
            <a:extLst>
              <a:ext uri="{FF2B5EF4-FFF2-40B4-BE49-F238E27FC236}">
                <a16:creationId xmlns:a16="http://schemas.microsoft.com/office/drawing/2014/main" id="{EFB20052-928A-9C21-0A6A-774197C2DA6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396547" y="1984102"/>
            <a:ext cx="1193075" cy="1200329"/>
          </a:xfrm>
          <a:prstGeom prst="rect">
            <a:avLst/>
          </a:prstGeom>
        </p:spPr>
      </p:pic>
      <p:sp>
        <p:nvSpPr>
          <p:cNvPr id="9" name="TextBox 8">
            <a:extLst>
              <a:ext uri="{FF2B5EF4-FFF2-40B4-BE49-F238E27FC236}">
                <a16:creationId xmlns:a16="http://schemas.microsoft.com/office/drawing/2014/main" id="{FA06743C-793D-062D-DFAF-0821E3BD7BD1}"/>
              </a:ext>
            </a:extLst>
          </p:cNvPr>
          <p:cNvSpPr txBox="1"/>
          <p:nvPr/>
        </p:nvSpPr>
        <p:spPr>
          <a:xfrm>
            <a:off x="8604890" y="3096625"/>
            <a:ext cx="3305970" cy="1200329"/>
          </a:xfrm>
          <a:prstGeom prst="rect">
            <a:avLst/>
          </a:prstGeom>
          <a:noFill/>
        </p:spPr>
        <p:txBody>
          <a:bodyPr wrap="none" rtlCol="0">
            <a:spAutoFit/>
          </a:bodyPr>
          <a:lstStyle/>
          <a:p>
            <a:pPr marL="285750" indent="-285750">
              <a:buFont typeface="Wingdings" pitchFamily="2" charset="2"/>
              <a:buChar char="q"/>
            </a:pPr>
            <a:r>
              <a:rPr lang="en-US" dirty="0">
                <a:latin typeface="Aptos Narrow" panose="020B0004020202020204" pitchFamily="34" charset="0"/>
              </a:rPr>
              <a:t>Company Profitability</a:t>
            </a:r>
          </a:p>
          <a:p>
            <a:pPr marL="285750" indent="-285750">
              <a:buFont typeface="Wingdings" pitchFamily="2" charset="2"/>
              <a:buChar char="q"/>
            </a:pPr>
            <a:r>
              <a:rPr lang="en-US" dirty="0">
                <a:latin typeface="Aptos Narrow" panose="020B0004020202020204" pitchFamily="34" charset="0"/>
              </a:rPr>
              <a:t>Commodity Market</a:t>
            </a:r>
          </a:p>
          <a:p>
            <a:pPr marL="285750" indent="-285750">
              <a:buFont typeface="Wingdings" pitchFamily="2" charset="2"/>
              <a:buChar char="q"/>
            </a:pPr>
            <a:r>
              <a:rPr lang="en-US" dirty="0">
                <a:latin typeface="Aptos Narrow" panose="020B0004020202020204" pitchFamily="34" charset="0"/>
              </a:rPr>
              <a:t>Document Distribution Matters</a:t>
            </a:r>
          </a:p>
          <a:p>
            <a:pPr marL="285750" indent="-285750">
              <a:buFont typeface="Wingdings" pitchFamily="2" charset="2"/>
              <a:buChar char="q"/>
            </a:pPr>
            <a:r>
              <a:rPr lang="en-US" dirty="0">
                <a:latin typeface="Aptos Narrow" panose="020B0004020202020204" pitchFamily="34" charset="0"/>
              </a:rPr>
              <a:t>Practical Implication</a:t>
            </a:r>
          </a:p>
        </p:txBody>
      </p:sp>
      <p:cxnSp>
        <p:nvCxnSpPr>
          <p:cNvPr id="10" name="Straight Arrow Connector 9">
            <a:extLst>
              <a:ext uri="{FF2B5EF4-FFF2-40B4-BE49-F238E27FC236}">
                <a16:creationId xmlns:a16="http://schemas.microsoft.com/office/drawing/2014/main" id="{AA7A3C6F-1D94-56BF-1C53-1BD4BB41CC30}"/>
              </a:ext>
            </a:extLst>
          </p:cNvPr>
          <p:cNvCxnSpPr>
            <a:cxnSpLocks/>
          </p:cNvCxnSpPr>
          <p:nvPr/>
        </p:nvCxnSpPr>
        <p:spPr>
          <a:xfrm flipV="1">
            <a:off x="7886432" y="2584266"/>
            <a:ext cx="1510115" cy="112386"/>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9BDD26F3-515A-1384-F5FD-ED4A0DC434CA}"/>
              </a:ext>
            </a:extLst>
          </p:cNvPr>
          <p:cNvCxnSpPr>
            <a:cxnSpLocks/>
          </p:cNvCxnSpPr>
          <p:nvPr/>
        </p:nvCxnSpPr>
        <p:spPr>
          <a:xfrm>
            <a:off x="8004080" y="2328087"/>
            <a:ext cx="1392467" cy="256179"/>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044277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988D01-4C39-5EB6-A6CB-6E22ACA3734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5F722AE-4D0A-E2C9-4996-02FBE0FE6B09}"/>
              </a:ext>
            </a:extLst>
          </p:cNvPr>
          <p:cNvSpPr>
            <a:spLocks noGrp="1"/>
          </p:cNvSpPr>
          <p:nvPr>
            <p:ph type="title"/>
          </p:nvPr>
        </p:nvSpPr>
        <p:spPr>
          <a:xfrm>
            <a:off x="1371600" y="310605"/>
            <a:ext cx="9486900" cy="674188"/>
          </a:xfrm>
        </p:spPr>
        <p:txBody>
          <a:bodyPr>
            <a:normAutofit/>
          </a:bodyPr>
          <a:lstStyle/>
          <a:p>
            <a:pPr algn="ctr"/>
            <a:r>
              <a:rPr lang="en-US" b="1" dirty="0">
                <a:solidFill>
                  <a:srgbClr val="4E2314"/>
                </a:solidFill>
                <a:latin typeface="Aptos Narrow" panose="020B0004020202020204" pitchFamily="34" charset="0"/>
                <a:ea typeface="+mn-ea"/>
                <a:cs typeface="Times New Roman" panose="02020603050405020304" pitchFamily="18" charset="0"/>
              </a:rPr>
              <a:t>Next</a:t>
            </a:r>
            <a:r>
              <a:rPr lang="en-US" dirty="0">
                <a:solidFill>
                  <a:srgbClr val="703214"/>
                </a:solidFill>
                <a:latin typeface="Times New Roman" panose="02020603050405020304" pitchFamily="18" charset="0"/>
                <a:cs typeface="Times New Roman" panose="02020603050405020304" pitchFamily="18" charset="0"/>
              </a:rPr>
              <a:t> </a:t>
            </a:r>
            <a:r>
              <a:rPr lang="en-US" b="1" dirty="0">
                <a:solidFill>
                  <a:srgbClr val="4E2314"/>
                </a:solidFill>
                <a:latin typeface="Aptos Narrow" panose="020B0004020202020204" pitchFamily="34" charset="0"/>
                <a:ea typeface="+mn-ea"/>
                <a:cs typeface="Times New Roman" panose="02020603050405020304" pitchFamily="18" charset="0"/>
              </a:rPr>
              <a:t>step</a:t>
            </a:r>
          </a:p>
        </p:txBody>
      </p:sp>
      <p:sp>
        <p:nvSpPr>
          <p:cNvPr id="3" name="Content Placeholder 2">
            <a:extLst>
              <a:ext uri="{FF2B5EF4-FFF2-40B4-BE49-F238E27FC236}">
                <a16:creationId xmlns:a16="http://schemas.microsoft.com/office/drawing/2014/main" id="{FDB33E2E-1524-7ED1-CA0E-93A665DC5BD4}"/>
              </a:ext>
            </a:extLst>
          </p:cNvPr>
          <p:cNvSpPr>
            <a:spLocks noGrp="1"/>
          </p:cNvSpPr>
          <p:nvPr>
            <p:ph idx="1"/>
          </p:nvPr>
        </p:nvSpPr>
        <p:spPr>
          <a:xfrm>
            <a:off x="315910" y="1361613"/>
            <a:ext cx="3368171" cy="4134774"/>
          </a:xfrm>
        </p:spPr>
        <p:txBody>
          <a:bodyPr>
            <a:normAutofit fontScale="70000" lnSpcReduction="20000"/>
          </a:bodyPr>
          <a:lstStyle/>
          <a:p>
            <a:pPr marL="914400" lvl="2" indent="0">
              <a:buNone/>
            </a:pPr>
            <a:endParaRPr lang="en-US" sz="1600" b="1" dirty="0">
              <a:solidFill>
                <a:schemeClr val="bg1">
                  <a:lumMod val="50000"/>
                </a:schemeClr>
              </a:solidFill>
              <a:latin typeface="Aptos Narrow" panose="020B0004020202020204" pitchFamily="34" charset="0"/>
            </a:endParaRPr>
          </a:p>
          <a:p>
            <a:pPr marL="457200" lvl="1" indent="0">
              <a:buNone/>
            </a:pPr>
            <a:endParaRPr lang="en-US" sz="1800" b="1" dirty="0">
              <a:solidFill>
                <a:schemeClr val="bg1">
                  <a:lumMod val="50000"/>
                </a:schemeClr>
              </a:solidFill>
              <a:latin typeface="Aptos Narrow" panose="020B0004020202020204" pitchFamily="34" charset="0"/>
            </a:endParaRPr>
          </a:p>
          <a:p>
            <a:pPr marL="457200" lvl="1" indent="0">
              <a:buNone/>
            </a:pPr>
            <a:endParaRPr lang="en-US" sz="1800" b="1" dirty="0">
              <a:solidFill>
                <a:schemeClr val="bg1">
                  <a:lumMod val="50000"/>
                </a:schemeClr>
              </a:solidFill>
              <a:latin typeface="Aptos Narrow" panose="020B0004020202020204" pitchFamily="34" charset="0"/>
            </a:endParaRPr>
          </a:p>
          <a:p>
            <a:pPr marL="457200" lvl="1" indent="0">
              <a:buNone/>
            </a:pPr>
            <a:endParaRPr lang="en-US" sz="1800" b="1" dirty="0">
              <a:solidFill>
                <a:schemeClr val="bg1">
                  <a:lumMod val="50000"/>
                </a:schemeClr>
              </a:solidFill>
              <a:latin typeface="Aptos Narrow" panose="020B0004020202020204" pitchFamily="34" charset="0"/>
            </a:endParaRPr>
          </a:p>
          <a:p>
            <a:pPr marL="457200" lvl="1" indent="0">
              <a:buNone/>
            </a:pPr>
            <a:r>
              <a:rPr lang="en-US" sz="2800" b="1" dirty="0">
                <a:solidFill>
                  <a:schemeClr val="bg1">
                    <a:lumMod val="50000"/>
                  </a:schemeClr>
                </a:solidFill>
                <a:latin typeface="Aptos Narrow" panose="020B0004020202020204" pitchFamily="34" charset="0"/>
              </a:rPr>
              <a:t>More diverse news.</a:t>
            </a:r>
          </a:p>
          <a:p>
            <a:pPr marL="457200" lvl="1" indent="0">
              <a:buNone/>
            </a:pPr>
            <a:endParaRPr lang="en-US" sz="2800" b="1" dirty="0">
              <a:solidFill>
                <a:schemeClr val="bg1">
                  <a:lumMod val="50000"/>
                </a:schemeClr>
              </a:solidFill>
              <a:latin typeface="Aptos Narrow" panose="020B0004020202020204" pitchFamily="34" charset="0"/>
            </a:endParaRPr>
          </a:p>
          <a:p>
            <a:pPr marL="457200" lvl="1" indent="0">
              <a:buNone/>
            </a:pPr>
            <a:r>
              <a:rPr lang="en-US" sz="2800" b="1" dirty="0">
                <a:solidFill>
                  <a:schemeClr val="bg1">
                    <a:lumMod val="50000"/>
                  </a:schemeClr>
                </a:solidFill>
                <a:latin typeface="Aptos Narrow" panose="020B0004020202020204" pitchFamily="34" charset="0"/>
              </a:rPr>
              <a:t>Further Hyperparameter Tuning </a:t>
            </a:r>
          </a:p>
          <a:p>
            <a:pPr marL="457200" lvl="1" indent="0">
              <a:buNone/>
            </a:pPr>
            <a:endParaRPr lang="en-US" sz="2800" b="1" dirty="0">
              <a:solidFill>
                <a:schemeClr val="bg1">
                  <a:lumMod val="50000"/>
                </a:schemeClr>
              </a:solidFill>
              <a:latin typeface="Aptos Narrow" panose="020B0004020202020204" pitchFamily="34" charset="0"/>
            </a:endParaRPr>
          </a:p>
          <a:p>
            <a:pPr marL="457200" lvl="1" indent="0">
              <a:buNone/>
            </a:pPr>
            <a:r>
              <a:rPr lang="en-US" sz="2800" b="1" dirty="0">
                <a:solidFill>
                  <a:schemeClr val="bg1">
                    <a:lumMod val="50000"/>
                  </a:schemeClr>
                </a:solidFill>
                <a:latin typeface="Aptos Narrow" panose="020B0004020202020204" pitchFamily="34" charset="0"/>
              </a:rPr>
              <a:t>Model Stability Over Time</a:t>
            </a:r>
          </a:p>
          <a:p>
            <a:pPr marL="457200" lvl="1" indent="0">
              <a:buNone/>
            </a:pPr>
            <a:endParaRPr lang="en-US" sz="2800" b="1" dirty="0">
              <a:solidFill>
                <a:schemeClr val="bg1">
                  <a:lumMod val="50000"/>
                </a:schemeClr>
              </a:solidFill>
              <a:latin typeface="Aptos Narrow" panose="020B0004020202020204" pitchFamily="34" charset="0"/>
            </a:endParaRPr>
          </a:p>
          <a:p>
            <a:pPr marL="457200" lvl="1" indent="0">
              <a:buNone/>
            </a:pPr>
            <a:r>
              <a:rPr lang="en-US" sz="2800" b="1" dirty="0">
                <a:solidFill>
                  <a:schemeClr val="bg1">
                    <a:lumMod val="50000"/>
                  </a:schemeClr>
                </a:solidFill>
                <a:latin typeface="Aptos Narrow" panose="020B0004020202020204" pitchFamily="34" charset="0"/>
              </a:rPr>
              <a:t>Impact on KPIs:</a:t>
            </a:r>
          </a:p>
          <a:p>
            <a:pPr lvl="1"/>
            <a:r>
              <a:rPr lang="en-US" sz="1700" b="1" dirty="0">
                <a:solidFill>
                  <a:schemeClr val="bg1">
                    <a:lumMod val="50000"/>
                  </a:schemeClr>
                </a:solidFill>
                <a:latin typeface="Aptos Narrow" panose="020B0004020202020204" pitchFamily="34" charset="0"/>
              </a:rPr>
              <a:t>Market Trends</a:t>
            </a:r>
          </a:p>
          <a:p>
            <a:pPr lvl="1"/>
            <a:r>
              <a:rPr lang="en-US" sz="1700" b="1" dirty="0">
                <a:solidFill>
                  <a:schemeClr val="bg1">
                    <a:lumMod val="50000"/>
                  </a:schemeClr>
                </a:solidFill>
                <a:latin typeface="Aptos Narrow" panose="020B0004020202020204" pitchFamily="34" charset="0"/>
              </a:rPr>
              <a:t>Risk Management</a:t>
            </a:r>
          </a:p>
          <a:p>
            <a:pPr lvl="1"/>
            <a:r>
              <a:rPr lang="en-US" sz="1700" b="1" dirty="0">
                <a:solidFill>
                  <a:schemeClr val="bg1">
                    <a:lumMod val="50000"/>
                  </a:schemeClr>
                </a:solidFill>
                <a:latin typeface="Aptos Narrow" panose="020B0004020202020204" pitchFamily="34" charset="0"/>
              </a:rPr>
              <a:t>Sector Rotation Strategy</a:t>
            </a:r>
          </a:p>
          <a:p>
            <a:pPr lvl="1"/>
            <a:r>
              <a:rPr lang="en-US" sz="1700" b="1" dirty="0">
                <a:solidFill>
                  <a:schemeClr val="bg1">
                    <a:lumMod val="50000"/>
                  </a:schemeClr>
                </a:solidFill>
                <a:latin typeface="Aptos Narrow" panose="020B0004020202020204" pitchFamily="34" charset="0"/>
              </a:rPr>
              <a:t>Alpha Generation</a:t>
            </a:r>
          </a:p>
          <a:p>
            <a:pPr lvl="1"/>
            <a:endParaRPr lang="en-US" sz="1800" b="1" dirty="0">
              <a:solidFill>
                <a:schemeClr val="bg1">
                  <a:lumMod val="50000"/>
                </a:schemeClr>
              </a:solidFill>
              <a:latin typeface="Aptos Narrow" panose="020B0004020202020204" pitchFamily="34" charset="0"/>
            </a:endParaRPr>
          </a:p>
          <a:p>
            <a:pPr lvl="2"/>
            <a:endParaRPr lang="en-US" sz="1600" b="1" dirty="0">
              <a:solidFill>
                <a:schemeClr val="bg1">
                  <a:lumMod val="50000"/>
                </a:schemeClr>
              </a:solidFill>
              <a:latin typeface="Aptos Narrow" panose="020B0004020202020204" pitchFamily="34" charset="0"/>
            </a:endParaRPr>
          </a:p>
          <a:p>
            <a:pPr lvl="1"/>
            <a:endParaRPr lang="en-US" sz="1800" b="1" dirty="0">
              <a:solidFill>
                <a:schemeClr val="bg1">
                  <a:lumMod val="50000"/>
                </a:schemeClr>
              </a:solidFill>
              <a:latin typeface="Aptos Narrow" panose="020B0004020202020204" pitchFamily="34" charset="0"/>
            </a:endParaRPr>
          </a:p>
          <a:p>
            <a:pPr lvl="1"/>
            <a:endParaRPr lang="en-US" sz="1800" b="1" dirty="0">
              <a:solidFill>
                <a:schemeClr val="bg1">
                  <a:lumMod val="50000"/>
                </a:schemeClr>
              </a:solidFill>
              <a:latin typeface="Aptos Narrow" panose="020B0004020202020204" pitchFamily="34" charset="0"/>
            </a:endParaRPr>
          </a:p>
          <a:p>
            <a:pPr lvl="1"/>
            <a:endParaRPr lang="en-US" sz="1800" b="1" dirty="0">
              <a:solidFill>
                <a:schemeClr val="bg1">
                  <a:lumMod val="50000"/>
                </a:schemeClr>
              </a:solidFill>
              <a:latin typeface="Aptos Narrow" panose="020B0004020202020204" pitchFamily="34" charset="0"/>
            </a:endParaRPr>
          </a:p>
        </p:txBody>
      </p:sp>
      <p:pic>
        <p:nvPicPr>
          <p:cNvPr id="4" name="Content Placeholder 4">
            <a:extLst>
              <a:ext uri="{FF2B5EF4-FFF2-40B4-BE49-F238E27FC236}">
                <a16:creationId xmlns:a16="http://schemas.microsoft.com/office/drawing/2014/main" id="{14BD33BB-7C4B-11DB-ADA9-41C28C2155BB}"/>
              </a:ext>
            </a:extLst>
          </p:cNvPr>
          <p:cNvPicPr>
            <a:picLocks noChangeAspect="1"/>
          </p:cNvPicPr>
          <p:nvPr/>
        </p:nvPicPr>
        <p:blipFill>
          <a:blip r:embed="rId3"/>
          <a:stretch>
            <a:fillRect/>
          </a:stretch>
        </p:blipFill>
        <p:spPr>
          <a:xfrm>
            <a:off x="171450" y="310605"/>
            <a:ext cx="2051050" cy="674188"/>
          </a:xfrm>
          <a:prstGeom prst="rect">
            <a:avLst/>
          </a:prstGeom>
        </p:spPr>
      </p:pic>
      <p:pic>
        <p:nvPicPr>
          <p:cNvPr id="7" name="Picture 6" descr="A stack of colorful post-it notes&#10;&#10;Description automatically generated">
            <a:extLst>
              <a:ext uri="{FF2B5EF4-FFF2-40B4-BE49-F238E27FC236}">
                <a16:creationId xmlns:a16="http://schemas.microsoft.com/office/drawing/2014/main" id="{A032EF23-55BC-F7CE-2FC9-1E3C5B27FB9C}"/>
              </a:ext>
            </a:extLst>
          </p:cNvPr>
          <p:cNvPicPr>
            <a:picLocks noChangeAspect="1"/>
          </p:cNvPicPr>
          <p:nvPr/>
        </p:nvPicPr>
        <p:blipFill>
          <a:blip r:embed="rId4">
            <a:clrChange>
              <a:clrFrom>
                <a:srgbClr val="EEE5D7"/>
              </a:clrFrom>
              <a:clrTo>
                <a:srgbClr val="EEE5D7">
                  <a:alpha val="0"/>
                </a:srgbClr>
              </a:clrTo>
            </a:clrChange>
            <a:alphaModFix/>
          </a:blip>
          <a:stretch>
            <a:fillRect/>
          </a:stretch>
        </p:blipFill>
        <p:spPr>
          <a:xfrm>
            <a:off x="7802324" y="1901365"/>
            <a:ext cx="3558257" cy="3055257"/>
          </a:xfrm>
          <a:prstGeom prst="rect">
            <a:avLst/>
          </a:prstGeom>
          <a:ln>
            <a:noFill/>
          </a:ln>
          <a:effectLst>
            <a:softEdge rad="112500"/>
          </a:effectLst>
        </p:spPr>
      </p:pic>
      <p:sp>
        <p:nvSpPr>
          <p:cNvPr id="8" name="Chevron 7">
            <a:extLst>
              <a:ext uri="{FF2B5EF4-FFF2-40B4-BE49-F238E27FC236}">
                <a16:creationId xmlns:a16="http://schemas.microsoft.com/office/drawing/2014/main" id="{97C59FBE-AE66-EC70-4A98-0A4BD9CD161D}"/>
              </a:ext>
            </a:extLst>
          </p:cNvPr>
          <p:cNvSpPr/>
          <p:nvPr/>
        </p:nvSpPr>
        <p:spPr>
          <a:xfrm>
            <a:off x="4886733" y="6135920"/>
            <a:ext cx="441778" cy="411476"/>
          </a:xfrm>
          <a:prstGeom prst="chevron">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85000"/>
                </a:schemeClr>
              </a:solidFill>
            </a:endParaRPr>
          </a:p>
        </p:txBody>
      </p:sp>
      <p:sp>
        <p:nvSpPr>
          <p:cNvPr id="13" name="Chevron 12">
            <a:extLst>
              <a:ext uri="{FF2B5EF4-FFF2-40B4-BE49-F238E27FC236}">
                <a16:creationId xmlns:a16="http://schemas.microsoft.com/office/drawing/2014/main" id="{AB0E56F3-E388-7BFD-639D-5AE716334751}"/>
              </a:ext>
            </a:extLst>
          </p:cNvPr>
          <p:cNvSpPr/>
          <p:nvPr/>
        </p:nvSpPr>
        <p:spPr>
          <a:xfrm>
            <a:off x="6421711" y="6135918"/>
            <a:ext cx="441778" cy="411476"/>
          </a:xfrm>
          <a:prstGeom prst="chevron">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85000"/>
                </a:schemeClr>
              </a:solidFill>
            </a:endParaRPr>
          </a:p>
        </p:txBody>
      </p:sp>
      <p:sp>
        <p:nvSpPr>
          <p:cNvPr id="15" name="Chevron 14">
            <a:extLst>
              <a:ext uri="{FF2B5EF4-FFF2-40B4-BE49-F238E27FC236}">
                <a16:creationId xmlns:a16="http://schemas.microsoft.com/office/drawing/2014/main" id="{590142DD-D225-3622-E654-D32B38A17778}"/>
              </a:ext>
            </a:extLst>
          </p:cNvPr>
          <p:cNvSpPr/>
          <p:nvPr/>
        </p:nvSpPr>
        <p:spPr>
          <a:xfrm>
            <a:off x="5654222" y="6135919"/>
            <a:ext cx="441778" cy="411476"/>
          </a:xfrm>
          <a:prstGeom prst="chevron">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85000"/>
                </a:schemeClr>
              </a:solidFill>
            </a:endParaRPr>
          </a:p>
        </p:txBody>
      </p:sp>
      <p:sp>
        <p:nvSpPr>
          <p:cNvPr id="17" name="Chevron 16">
            <a:extLst>
              <a:ext uri="{FF2B5EF4-FFF2-40B4-BE49-F238E27FC236}">
                <a16:creationId xmlns:a16="http://schemas.microsoft.com/office/drawing/2014/main" id="{681118B5-0772-FBC9-C607-5551924BDA2A}"/>
              </a:ext>
            </a:extLst>
          </p:cNvPr>
          <p:cNvSpPr/>
          <p:nvPr/>
        </p:nvSpPr>
        <p:spPr>
          <a:xfrm>
            <a:off x="7193144" y="6135918"/>
            <a:ext cx="441778" cy="411476"/>
          </a:xfrm>
          <a:prstGeom prst="chevron">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85000"/>
                </a:schemeClr>
              </a:solidFill>
            </a:endParaRPr>
          </a:p>
        </p:txBody>
      </p:sp>
    </p:spTree>
    <p:extLst>
      <p:ext uri="{BB962C8B-B14F-4D97-AF65-F5344CB8AC3E}">
        <p14:creationId xmlns:p14="http://schemas.microsoft.com/office/powerpoint/2010/main" val="12780860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988D01-4C39-5EB6-A6CB-6E22ACA3734B}"/>
            </a:ext>
          </a:extLst>
        </p:cNvPr>
        <p:cNvGrpSpPr/>
        <p:nvPr/>
      </p:nvGrpSpPr>
      <p:grpSpPr>
        <a:xfrm>
          <a:off x="0" y="0"/>
          <a:ext cx="0" cy="0"/>
          <a:chOff x="0" y="0"/>
          <a:chExt cx="0" cy="0"/>
        </a:xfrm>
      </p:grpSpPr>
      <p:sp>
        <p:nvSpPr>
          <p:cNvPr id="70" name="Right Arrow 69">
            <a:extLst>
              <a:ext uri="{FF2B5EF4-FFF2-40B4-BE49-F238E27FC236}">
                <a16:creationId xmlns:a16="http://schemas.microsoft.com/office/drawing/2014/main" id="{03EE3414-E086-163E-7251-799A73FE331D}"/>
              </a:ext>
            </a:extLst>
          </p:cNvPr>
          <p:cNvSpPr/>
          <p:nvPr/>
        </p:nvSpPr>
        <p:spPr>
          <a:xfrm>
            <a:off x="8892698" y="4148696"/>
            <a:ext cx="763665" cy="78748"/>
          </a:xfrm>
          <a:prstGeom prst="rightArrow">
            <a:avLst/>
          </a:prstGeom>
          <a:solidFill>
            <a:schemeClr val="tx1"/>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5F722AE-4D0A-E2C9-4996-02FBE0FE6B09}"/>
              </a:ext>
            </a:extLst>
          </p:cNvPr>
          <p:cNvSpPr>
            <a:spLocks noGrp="1"/>
          </p:cNvSpPr>
          <p:nvPr>
            <p:ph type="title"/>
          </p:nvPr>
        </p:nvSpPr>
        <p:spPr>
          <a:xfrm>
            <a:off x="1352550" y="514116"/>
            <a:ext cx="9486900" cy="674188"/>
          </a:xfrm>
        </p:spPr>
        <p:txBody>
          <a:bodyPr>
            <a:normAutofit/>
          </a:bodyPr>
          <a:lstStyle/>
          <a:p>
            <a:pPr algn="ctr"/>
            <a:r>
              <a:rPr lang="en-US" b="1" dirty="0">
                <a:solidFill>
                  <a:srgbClr val="4E2314"/>
                </a:solidFill>
                <a:latin typeface="Aptos Narrow" panose="020B0004020202020204" pitchFamily="34" charset="0"/>
                <a:ea typeface="+mn-ea"/>
                <a:cs typeface="Times New Roman" panose="02020603050405020304" pitchFamily="18" charset="0"/>
              </a:rPr>
              <a:t>Topic</a:t>
            </a:r>
            <a:r>
              <a:rPr lang="en-US" dirty="0">
                <a:solidFill>
                  <a:srgbClr val="703214"/>
                </a:solidFill>
                <a:latin typeface="Times New Roman" panose="02020603050405020304" pitchFamily="18" charset="0"/>
                <a:cs typeface="Times New Roman" panose="02020603050405020304" pitchFamily="18" charset="0"/>
              </a:rPr>
              <a:t> </a:t>
            </a:r>
            <a:r>
              <a:rPr lang="en-US" b="1" dirty="0">
                <a:solidFill>
                  <a:srgbClr val="4E2314"/>
                </a:solidFill>
                <a:latin typeface="Aptos Narrow" panose="020B0004020202020204" pitchFamily="34" charset="0"/>
                <a:ea typeface="+mn-ea"/>
                <a:cs typeface="Times New Roman" panose="02020603050405020304" pitchFamily="18" charset="0"/>
              </a:rPr>
              <a:t>Modeling Timeline</a:t>
            </a:r>
          </a:p>
        </p:txBody>
      </p:sp>
      <p:pic>
        <p:nvPicPr>
          <p:cNvPr id="4" name="Content Placeholder 4">
            <a:extLst>
              <a:ext uri="{FF2B5EF4-FFF2-40B4-BE49-F238E27FC236}">
                <a16:creationId xmlns:a16="http://schemas.microsoft.com/office/drawing/2014/main" id="{14BD33BB-7C4B-11DB-ADA9-41C28C2155BB}"/>
              </a:ext>
            </a:extLst>
          </p:cNvPr>
          <p:cNvPicPr>
            <a:picLocks noChangeAspect="1"/>
          </p:cNvPicPr>
          <p:nvPr/>
        </p:nvPicPr>
        <p:blipFill>
          <a:blip r:embed="rId3"/>
          <a:stretch>
            <a:fillRect/>
          </a:stretch>
        </p:blipFill>
        <p:spPr>
          <a:xfrm>
            <a:off x="171450" y="310605"/>
            <a:ext cx="2051050" cy="674188"/>
          </a:xfrm>
          <a:prstGeom prst="rect">
            <a:avLst/>
          </a:prstGeom>
        </p:spPr>
      </p:pic>
      <p:pic>
        <p:nvPicPr>
          <p:cNvPr id="9" name="Graphic 8" descr="Magnifying glass with solid fill">
            <a:extLst>
              <a:ext uri="{FF2B5EF4-FFF2-40B4-BE49-F238E27FC236}">
                <a16:creationId xmlns:a16="http://schemas.microsoft.com/office/drawing/2014/main" id="{AEEDBDBD-04D5-CA54-4E13-4DFAAB8A9C2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75665" y="3942156"/>
            <a:ext cx="747095" cy="747095"/>
          </a:xfrm>
          <a:prstGeom prst="rect">
            <a:avLst/>
          </a:prstGeom>
        </p:spPr>
      </p:pic>
      <p:pic>
        <p:nvPicPr>
          <p:cNvPr id="13" name="Graphic 12" descr="Server with solid fill">
            <a:extLst>
              <a:ext uri="{FF2B5EF4-FFF2-40B4-BE49-F238E27FC236}">
                <a16:creationId xmlns:a16="http://schemas.microsoft.com/office/drawing/2014/main" id="{0D755DC1-1491-98B5-7C6B-63FF07930D6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885054" y="3942156"/>
            <a:ext cx="703439" cy="703439"/>
          </a:xfrm>
          <a:prstGeom prst="rect">
            <a:avLst/>
          </a:prstGeom>
        </p:spPr>
      </p:pic>
      <p:pic>
        <p:nvPicPr>
          <p:cNvPr id="17" name="Graphic 16" descr="Bar chart with solid fill">
            <a:extLst>
              <a:ext uri="{FF2B5EF4-FFF2-40B4-BE49-F238E27FC236}">
                <a16:creationId xmlns:a16="http://schemas.microsoft.com/office/drawing/2014/main" id="{9EB96781-0351-3841-188C-BCD26D9CC49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321012" y="3861820"/>
            <a:ext cx="640080" cy="752905"/>
          </a:xfrm>
          <a:prstGeom prst="rect">
            <a:avLst/>
          </a:prstGeom>
        </p:spPr>
      </p:pic>
      <p:pic>
        <p:nvPicPr>
          <p:cNvPr id="20" name="Graphic 19" descr="Illustrator with solid fill">
            <a:extLst>
              <a:ext uri="{FF2B5EF4-FFF2-40B4-BE49-F238E27FC236}">
                <a16:creationId xmlns:a16="http://schemas.microsoft.com/office/drawing/2014/main" id="{77D6971B-0660-137B-1E2D-01912BC8283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779513" y="3844726"/>
            <a:ext cx="787089" cy="787089"/>
          </a:xfrm>
          <a:prstGeom prst="rect">
            <a:avLst/>
          </a:prstGeom>
        </p:spPr>
      </p:pic>
      <p:pic>
        <p:nvPicPr>
          <p:cNvPr id="22" name="Graphic 21" descr="Internet outline">
            <a:extLst>
              <a:ext uri="{FF2B5EF4-FFF2-40B4-BE49-F238E27FC236}">
                <a16:creationId xmlns:a16="http://schemas.microsoft.com/office/drawing/2014/main" id="{C1590AB9-799B-9687-237B-1472F2D05E14}"/>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385023" y="3731195"/>
            <a:ext cx="914400" cy="914400"/>
          </a:xfrm>
          <a:prstGeom prst="rect">
            <a:avLst/>
          </a:prstGeom>
        </p:spPr>
      </p:pic>
      <p:pic>
        <p:nvPicPr>
          <p:cNvPr id="24" name="Graphic 23" descr="Customer review with solid fill">
            <a:extLst>
              <a:ext uri="{FF2B5EF4-FFF2-40B4-BE49-F238E27FC236}">
                <a16:creationId xmlns:a16="http://schemas.microsoft.com/office/drawing/2014/main" id="{384ACFD8-F875-5D3B-D95E-AE92658BB87A}"/>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8117844" y="3856438"/>
            <a:ext cx="763664" cy="763664"/>
          </a:xfrm>
          <a:prstGeom prst="rect">
            <a:avLst/>
          </a:prstGeom>
        </p:spPr>
      </p:pic>
      <p:pic>
        <p:nvPicPr>
          <p:cNvPr id="26" name="Graphic 25" descr="Production with solid fill">
            <a:extLst>
              <a:ext uri="{FF2B5EF4-FFF2-40B4-BE49-F238E27FC236}">
                <a16:creationId xmlns:a16="http://schemas.microsoft.com/office/drawing/2014/main" id="{06BE9ED9-30E3-6BA0-30B6-AD2B35F4C151}"/>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9787060" y="3388051"/>
            <a:ext cx="1491291" cy="1491291"/>
          </a:xfrm>
          <a:prstGeom prst="rect">
            <a:avLst/>
          </a:prstGeom>
        </p:spPr>
      </p:pic>
      <p:sp>
        <p:nvSpPr>
          <p:cNvPr id="27" name="Oval 26">
            <a:extLst>
              <a:ext uri="{FF2B5EF4-FFF2-40B4-BE49-F238E27FC236}">
                <a16:creationId xmlns:a16="http://schemas.microsoft.com/office/drawing/2014/main" id="{CE7A8B88-7DE8-E9A2-C278-20B74659DE5D}"/>
              </a:ext>
            </a:extLst>
          </p:cNvPr>
          <p:cNvSpPr/>
          <p:nvPr/>
        </p:nvSpPr>
        <p:spPr>
          <a:xfrm>
            <a:off x="9699929" y="3294460"/>
            <a:ext cx="1737953" cy="1697923"/>
          </a:xfrm>
          <a:prstGeom prst="ellipse">
            <a:avLst/>
          </a:prstGeom>
          <a:solidFill>
            <a:schemeClr val="accent1">
              <a:alpha val="42961"/>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Title 1">
            <a:extLst>
              <a:ext uri="{FF2B5EF4-FFF2-40B4-BE49-F238E27FC236}">
                <a16:creationId xmlns:a16="http://schemas.microsoft.com/office/drawing/2014/main" id="{E9292B65-B601-46F1-965C-7CA99BB3E0B8}"/>
              </a:ext>
            </a:extLst>
          </p:cNvPr>
          <p:cNvSpPr txBox="1">
            <a:spLocks/>
          </p:cNvSpPr>
          <p:nvPr/>
        </p:nvSpPr>
        <p:spPr>
          <a:xfrm>
            <a:off x="3187562" y="1171257"/>
            <a:ext cx="5816876" cy="334765"/>
          </a:xfrm>
          <a:prstGeom prst="rect">
            <a:avLst/>
          </a:prstGeom>
        </p:spPr>
        <p:txBody>
          <a:bodyPr vert="horz" lIns="91440" tIns="45720" rIns="91440" bIns="45720" rtlCol="0" anchor="b">
            <a:normAutofit fontScale="97500"/>
          </a:bodyPr>
          <a:lstStyle>
            <a:lvl1pPr algn="l" defTabSz="914400" rtl="0" eaLnBrk="1" latinLnBrk="0" hangingPunct="1">
              <a:lnSpc>
                <a:spcPct val="90000"/>
              </a:lnSpc>
              <a:spcBef>
                <a:spcPct val="0"/>
              </a:spcBef>
              <a:buNone/>
              <a:defRPr sz="3200" kern="1200" cap="all" spc="300" baseline="0">
                <a:solidFill>
                  <a:schemeClr val="tx2"/>
                </a:solidFill>
                <a:latin typeface="+mj-lt"/>
                <a:ea typeface="+mj-ea"/>
                <a:cs typeface="+mj-cs"/>
              </a:defRPr>
            </a:lvl1pPr>
          </a:lstStyle>
          <a:p>
            <a:pPr algn="ctr"/>
            <a:r>
              <a:rPr lang="en-US" sz="800" dirty="0">
                <a:solidFill>
                  <a:schemeClr val="bg1">
                    <a:lumMod val="50000"/>
                  </a:schemeClr>
                </a:solidFill>
                <a:latin typeface="Aptos Narrow" panose="020B0004020202020204" pitchFamily="34" charset="0"/>
                <a:cs typeface="Times New Roman" panose="02020603050405020304" pitchFamily="18" charset="0"/>
              </a:rPr>
              <a:t>Approx. Time Frame: March 4</a:t>
            </a:r>
            <a:r>
              <a:rPr lang="en-US" sz="800" baseline="30000" dirty="0">
                <a:solidFill>
                  <a:schemeClr val="bg1">
                    <a:lumMod val="50000"/>
                  </a:schemeClr>
                </a:solidFill>
                <a:latin typeface="Aptos Narrow" panose="020B0004020202020204" pitchFamily="34" charset="0"/>
                <a:cs typeface="Times New Roman" panose="02020603050405020304" pitchFamily="18" charset="0"/>
              </a:rPr>
              <a:t>th</a:t>
            </a:r>
            <a:r>
              <a:rPr lang="en-US" sz="800" dirty="0">
                <a:solidFill>
                  <a:schemeClr val="bg1">
                    <a:lumMod val="50000"/>
                  </a:schemeClr>
                </a:solidFill>
                <a:latin typeface="Aptos Narrow" panose="020B0004020202020204" pitchFamily="34" charset="0"/>
                <a:cs typeface="Times New Roman" panose="02020603050405020304" pitchFamily="18" charset="0"/>
              </a:rPr>
              <a:t> , 2024 – May 24</a:t>
            </a:r>
            <a:r>
              <a:rPr lang="en-US" sz="800" baseline="30000" dirty="0">
                <a:solidFill>
                  <a:schemeClr val="bg1">
                    <a:lumMod val="50000"/>
                  </a:schemeClr>
                </a:solidFill>
                <a:latin typeface="Aptos Narrow" panose="020B0004020202020204" pitchFamily="34" charset="0"/>
                <a:cs typeface="Times New Roman" panose="02020603050405020304" pitchFamily="18" charset="0"/>
              </a:rPr>
              <a:t>th</a:t>
            </a:r>
            <a:r>
              <a:rPr lang="en-US" sz="800" dirty="0">
                <a:solidFill>
                  <a:schemeClr val="bg1">
                    <a:lumMod val="50000"/>
                  </a:schemeClr>
                </a:solidFill>
                <a:latin typeface="Aptos Narrow" panose="020B0004020202020204" pitchFamily="34" charset="0"/>
                <a:cs typeface="Times New Roman" panose="02020603050405020304" pitchFamily="18" charset="0"/>
              </a:rPr>
              <a:t>, 2024</a:t>
            </a:r>
          </a:p>
        </p:txBody>
      </p:sp>
      <p:sp>
        <p:nvSpPr>
          <p:cNvPr id="29" name="TextBox 28">
            <a:extLst>
              <a:ext uri="{FF2B5EF4-FFF2-40B4-BE49-F238E27FC236}">
                <a16:creationId xmlns:a16="http://schemas.microsoft.com/office/drawing/2014/main" id="{6D0F1292-8EC2-149D-CD3B-43D569283EF9}"/>
              </a:ext>
            </a:extLst>
          </p:cNvPr>
          <p:cNvSpPr txBox="1"/>
          <p:nvPr/>
        </p:nvSpPr>
        <p:spPr>
          <a:xfrm>
            <a:off x="502662" y="5342688"/>
            <a:ext cx="705065" cy="307777"/>
          </a:xfrm>
          <a:prstGeom prst="rect">
            <a:avLst/>
          </a:prstGeom>
          <a:noFill/>
        </p:spPr>
        <p:txBody>
          <a:bodyPr wrap="none" rtlCol="0">
            <a:spAutoFit/>
          </a:bodyPr>
          <a:lstStyle/>
          <a:p>
            <a:r>
              <a:rPr lang="en-US" sz="1400" dirty="0">
                <a:latin typeface="Aptos Narrow" panose="020B0004020202020204" pitchFamily="34" charset="0"/>
              </a:rPr>
              <a:t>Week 1</a:t>
            </a:r>
          </a:p>
        </p:txBody>
      </p:sp>
      <p:sp>
        <p:nvSpPr>
          <p:cNvPr id="30" name="TextBox 29">
            <a:extLst>
              <a:ext uri="{FF2B5EF4-FFF2-40B4-BE49-F238E27FC236}">
                <a16:creationId xmlns:a16="http://schemas.microsoft.com/office/drawing/2014/main" id="{B5B124AA-EA7A-B487-69ED-55F3041F5CD8}"/>
              </a:ext>
            </a:extLst>
          </p:cNvPr>
          <p:cNvSpPr txBox="1"/>
          <p:nvPr/>
        </p:nvSpPr>
        <p:spPr>
          <a:xfrm>
            <a:off x="1777639" y="5301409"/>
            <a:ext cx="918265" cy="307777"/>
          </a:xfrm>
          <a:prstGeom prst="rect">
            <a:avLst/>
          </a:prstGeom>
          <a:noFill/>
        </p:spPr>
        <p:txBody>
          <a:bodyPr wrap="none" rtlCol="0">
            <a:spAutoFit/>
          </a:bodyPr>
          <a:lstStyle/>
          <a:p>
            <a:pPr algn="ctr"/>
            <a:r>
              <a:rPr lang="en-US" sz="1400" dirty="0">
                <a:latin typeface="Aptos Narrow" panose="020B0004020202020204" pitchFamily="34" charset="0"/>
              </a:rPr>
              <a:t>Week 2 - 4</a:t>
            </a:r>
          </a:p>
        </p:txBody>
      </p:sp>
      <p:sp>
        <p:nvSpPr>
          <p:cNvPr id="31" name="TextBox 30">
            <a:extLst>
              <a:ext uri="{FF2B5EF4-FFF2-40B4-BE49-F238E27FC236}">
                <a16:creationId xmlns:a16="http://schemas.microsoft.com/office/drawing/2014/main" id="{562F32DA-A5D8-99E9-ED62-E9EB0BDEB020}"/>
              </a:ext>
            </a:extLst>
          </p:cNvPr>
          <p:cNvSpPr txBox="1"/>
          <p:nvPr/>
        </p:nvSpPr>
        <p:spPr>
          <a:xfrm>
            <a:off x="3288519" y="5316491"/>
            <a:ext cx="705065" cy="307777"/>
          </a:xfrm>
          <a:prstGeom prst="rect">
            <a:avLst/>
          </a:prstGeom>
          <a:noFill/>
        </p:spPr>
        <p:txBody>
          <a:bodyPr wrap="none" rtlCol="0">
            <a:spAutoFit/>
          </a:bodyPr>
          <a:lstStyle/>
          <a:p>
            <a:r>
              <a:rPr lang="en-US" sz="1400" dirty="0">
                <a:latin typeface="Aptos Narrow" panose="020B0004020202020204" pitchFamily="34" charset="0"/>
              </a:rPr>
              <a:t>Week 5</a:t>
            </a:r>
          </a:p>
        </p:txBody>
      </p:sp>
      <p:sp>
        <p:nvSpPr>
          <p:cNvPr id="32" name="TextBox 31">
            <a:extLst>
              <a:ext uri="{FF2B5EF4-FFF2-40B4-BE49-F238E27FC236}">
                <a16:creationId xmlns:a16="http://schemas.microsoft.com/office/drawing/2014/main" id="{ABED0377-516B-1651-0255-5A311A9B607F}"/>
              </a:ext>
            </a:extLst>
          </p:cNvPr>
          <p:cNvSpPr txBox="1"/>
          <p:nvPr/>
        </p:nvSpPr>
        <p:spPr>
          <a:xfrm>
            <a:off x="4630312" y="5301409"/>
            <a:ext cx="918265" cy="307777"/>
          </a:xfrm>
          <a:prstGeom prst="rect">
            <a:avLst/>
          </a:prstGeom>
          <a:noFill/>
        </p:spPr>
        <p:txBody>
          <a:bodyPr wrap="none" rtlCol="0">
            <a:spAutoFit/>
          </a:bodyPr>
          <a:lstStyle/>
          <a:p>
            <a:r>
              <a:rPr lang="en-US" sz="1400" dirty="0">
                <a:latin typeface="Aptos Narrow" panose="020B0004020202020204" pitchFamily="34" charset="0"/>
              </a:rPr>
              <a:t>Week 6 - 8</a:t>
            </a:r>
          </a:p>
        </p:txBody>
      </p:sp>
      <p:sp>
        <p:nvSpPr>
          <p:cNvPr id="33" name="TextBox 32">
            <a:extLst>
              <a:ext uri="{FF2B5EF4-FFF2-40B4-BE49-F238E27FC236}">
                <a16:creationId xmlns:a16="http://schemas.microsoft.com/office/drawing/2014/main" id="{2CC1B280-2CC6-CCA3-AF32-B0307F02B921}"/>
              </a:ext>
            </a:extLst>
          </p:cNvPr>
          <p:cNvSpPr txBox="1"/>
          <p:nvPr/>
        </p:nvSpPr>
        <p:spPr>
          <a:xfrm>
            <a:off x="6228522" y="5301409"/>
            <a:ext cx="1030475" cy="307777"/>
          </a:xfrm>
          <a:prstGeom prst="rect">
            <a:avLst/>
          </a:prstGeom>
          <a:noFill/>
        </p:spPr>
        <p:txBody>
          <a:bodyPr wrap="none" rtlCol="0">
            <a:spAutoFit/>
          </a:bodyPr>
          <a:lstStyle/>
          <a:p>
            <a:r>
              <a:rPr lang="en-US" sz="1400" dirty="0">
                <a:latin typeface="Aptos Narrow" panose="020B0004020202020204" pitchFamily="34" charset="0"/>
              </a:rPr>
              <a:t>Week 9 – 10</a:t>
            </a:r>
          </a:p>
        </p:txBody>
      </p:sp>
      <p:sp>
        <p:nvSpPr>
          <p:cNvPr id="34" name="TextBox 33">
            <a:extLst>
              <a:ext uri="{FF2B5EF4-FFF2-40B4-BE49-F238E27FC236}">
                <a16:creationId xmlns:a16="http://schemas.microsoft.com/office/drawing/2014/main" id="{9E3DF0D4-A85D-AC53-7BF5-43DCB77D31A0}"/>
              </a:ext>
            </a:extLst>
          </p:cNvPr>
          <p:cNvSpPr txBox="1"/>
          <p:nvPr/>
        </p:nvSpPr>
        <p:spPr>
          <a:xfrm>
            <a:off x="7953818" y="5301409"/>
            <a:ext cx="1121846" cy="307777"/>
          </a:xfrm>
          <a:prstGeom prst="rect">
            <a:avLst/>
          </a:prstGeom>
          <a:noFill/>
        </p:spPr>
        <p:txBody>
          <a:bodyPr wrap="none" rtlCol="0">
            <a:spAutoFit/>
          </a:bodyPr>
          <a:lstStyle/>
          <a:p>
            <a:r>
              <a:rPr lang="en-US" sz="1400" dirty="0">
                <a:latin typeface="Aptos Narrow" panose="020B0004020202020204" pitchFamily="34" charset="0"/>
              </a:rPr>
              <a:t>Week 11 – 13</a:t>
            </a:r>
          </a:p>
        </p:txBody>
      </p:sp>
      <p:sp>
        <p:nvSpPr>
          <p:cNvPr id="35" name="TextBox 34">
            <a:extLst>
              <a:ext uri="{FF2B5EF4-FFF2-40B4-BE49-F238E27FC236}">
                <a16:creationId xmlns:a16="http://schemas.microsoft.com/office/drawing/2014/main" id="{5F369194-65BE-DEC1-B56D-FA5BEA6EB7E8}"/>
              </a:ext>
            </a:extLst>
          </p:cNvPr>
          <p:cNvSpPr txBox="1"/>
          <p:nvPr/>
        </p:nvSpPr>
        <p:spPr>
          <a:xfrm>
            <a:off x="9899244" y="6036107"/>
            <a:ext cx="1121846" cy="307777"/>
          </a:xfrm>
          <a:prstGeom prst="rect">
            <a:avLst/>
          </a:prstGeom>
          <a:noFill/>
        </p:spPr>
        <p:txBody>
          <a:bodyPr wrap="none" rtlCol="0">
            <a:spAutoFit/>
          </a:bodyPr>
          <a:lstStyle/>
          <a:p>
            <a:r>
              <a:rPr lang="en-US" sz="1400" dirty="0">
                <a:latin typeface="Aptos Narrow" panose="020B0004020202020204" pitchFamily="34" charset="0"/>
              </a:rPr>
              <a:t>Week 11 – 13</a:t>
            </a:r>
          </a:p>
        </p:txBody>
      </p:sp>
      <p:sp>
        <p:nvSpPr>
          <p:cNvPr id="46" name="TextBox 45">
            <a:extLst>
              <a:ext uri="{FF2B5EF4-FFF2-40B4-BE49-F238E27FC236}">
                <a16:creationId xmlns:a16="http://schemas.microsoft.com/office/drawing/2014/main" id="{560498A5-BCFB-77A4-3666-0EA7D90A19BD}"/>
              </a:ext>
            </a:extLst>
          </p:cNvPr>
          <p:cNvSpPr txBox="1"/>
          <p:nvPr/>
        </p:nvSpPr>
        <p:spPr>
          <a:xfrm>
            <a:off x="416097" y="2506514"/>
            <a:ext cx="977832" cy="646331"/>
          </a:xfrm>
          <a:prstGeom prst="rect">
            <a:avLst/>
          </a:prstGeom>
          <a:noFill/>
        </p:spPr>
        <p:txBody>
          <a:bodyPr wrap="none" rtlCol="0">
            <a:spAutoFit/>
          </a:bodyPr>
          <a:lstStyle/>
          <a:p>
            <a:pPr algn="ctr"/>
            <a:r>
              <a:rPr lang="en-US" sz="1200" dirty="0">
                <a:latin typeface="Aptos Narrow" panose="020B0004020202020204" pitchFamily="34" charset="0"/>
              </a:rPr>
              <a:t>Understand </a:t>
            </a:r>
          </a:p>
          <a:p>
            <a:pPr algn="ctr"/>
            <a:r>
              <a:rPr lang="en-US" sz="1200" dirty="0">
                <a:latin typeface="Aptos Narrow" panose="020B0004020202020204" pitchFamily="34" charset="0"/>
              </a:rPr>
              <a:t>Business </a:t>
            </a:r>
          </a:p>
          <a:p>
            <a:pPr algn="ctr"/>
            <a:r>
              <a:rPr lang="en-US" sz="1200" dirty="0">
                <a:latin typeface="Aptos Narrow" panose="020B0004020202020204" pitchFamily="34" charset="0"/>
              </a:rPr>
              <a:t>Requirement</a:t>
            </a:r>
          </a:p>
        </p:txBody>
      </p:sp>
      <p:sp>
        <p:nvSpPr>
          <p:cNvPr id="52" name="TextBox 51">
            <a:extLst>
              <a:ext uri="{FF2B5EF4-FFF2-40B4-BE49-F238E27FC236}">
                <a16:creationId xmlns:a16="http://schemas.microsoft.com/office/drawing/2014/main" id="{8E4EF5B3-CD9F-A8D1-6B24-18B9B05C19D2}"/>
              </a:ext>
            </a:extLst>
          </p:cNvPr>
          <p:cNvSpPr txBox="1"/>
          <p:nvPr/>
        </p:nvSpPr>
        <p:spPr>
          <a:xfrm>
            <a:off x="1533463" y="2626313"/>
            <a:ext cx="1423338" cy="461665"/>
          </a:xfrm>
          <a:prstGeom prst="rect">
            <a:avLst/>
          </a:prstGeom>
          <a:noFill/>
        </p:spPr>
        <p:txBody>
          <a:bodyPr wrap="none" rtlCol="0">
            <a:spAutoFit/>
          </a:bodyPr>
          <a:lstStyle/>
          <a:p>
            <a:pPr algn="ctr"/>
            <a:r>
              <a:rPr lang="en-US" sz="1200" dirty="0">
                <a:latin typeface="Aptos Narrow" panose="020B0004020202020204" pitchFamily="34" charset="0"/>
              </a:rPr>
              <a:t>Data Pre-processing</a:t>
            </a:r>
          </a:p>
          <a:p>
            <a:pPr algn="ctr"/>
            <a:r>
              <a:rPr lang="en-US" sz="1200" dirty="0">
                <a:latin typeface="Aptos Narrow" panose="020B0004020202020204" pitchFamily="34" charset="0"/>
              </a:rPr>
              <a:t>And Cleaning</a:t>
            </a:r>
          </a:p>
        </p:txBody>
      </p:sp>
      <p:sp>
        <p:nvSpPr>
          <p:cNvPr id="53" name="TextBox 52">
            <a:extLst>
              <a:ext uri="{FF2B5EF4-FFF2-40B4-BE49-F238E27FC236}">
                <a16:creationId xmlns:a16="http://schemas.microsoft.com/office/drawing/2014/main" id="{C8E55BC5-083E-46E4-EBA5-2C07A2F8B076}"/>
              </a:ext>
            </a:extLst>
          </p:cNvPr>
          <p:cNvSpPr txBox="1"/>
          <p:nvPr/>
        </p:nvSpPr>
        <p:spPr>
          <a:xfrm>
            <a:off x="3486013" y="2626312"/>
            <a:ext cx="438454" cy="276999"/>
          </a:xfrm>
          <a:prstGeom prst="rect">
            <a:avLst/>
          </a:prstGeom>
          <a:noFill/>
        </p:spPr>
        <p:txBody>
          <a:bodyPr wrap="none" rtlCol="0">
            <a:spAutoFit/>
          </a:bodyPr>
          <a:lstStyle/>
          <a:p>
            <a:pPr algn="ctr"/>
            <a:r>
              <a:rPr lang="en-US" sz="1200" dirty="0">
                <a:latin typeface="Aptos Narrow" panose="020B0004020202020204" pitchFamily="34" charset="0"/>
              </a:rPr>
              <a:t>EDA</a:t>
            </a:r>
          </a:p>
        </p:txBody>
      </p:sp>
      <p:sp>
        <p:nvSpPr>
          <p:cNvPr id="54" name="TextBox 53">
            <a:extLst>
              <a:ext uri="{FF2B5EF4-FFF2-40B4-BE49-F238E27FC236}">
                <a16:creationId xmlns:a16="http://schemas.microsoft.com/office/drawing/2014/main" id="{998A5A86-5DBC-175F-C81D-5F4110C3B8FF}"/>
              </a:ext>
            </a:extLst>
          </p:cNvPr>
          <p:cNvSpPr txBox="1"/>
          <p:nvPr/>
        </p:nvSpPr>
        <p:spPr>
          <a:xfrm>
            <a:off x="4720612" y="2573364"/>
            <a:ext cx="941604" cy="461665"/>
          </a:xfrm>
          <a:prstGeom prst="rect">
            <a:avLst/>
          </a:prstGeom>
          <a:noFill/>
        </p:spPr>
        <p:txBody>
          <a:bodyPr wrap="none" rtlCol="0">
            <a:spAutoFit/>
          </a:bodyPr>
          <a:lstStyle/>
          <a:p>
            <a:pPr algn="ctr"/>
            <a:r>
              <a:rPr lang="en-US" sz="1200" dirty="0">
                <a:latin typeface="Aptos Narrow" panose="020B0004020202020204" pitchFamily="34" charset="0"/>
              </a:rPr>
              <a:t>Topic Model </a:t>
            </a:r>
          </a:p>
          <a:p>
            <a:pPr algn="ctr"/>
            <a:r>
              <a:rPr lang="en-US" sz="1200" dirty="0">
                <a:latin typeface="Aptos Narrow" panose="020B0004020202020204" pitchFamily="34" charset="0"/>
              </a:rPr>
              <a:t>Building</a:t>
            </a:r>
          </a:p>
        </p:txBody>
      </p:sp>
      <p:sp>
        <p:nvSpPr>
          <p:cNvPr id="55" name="TextBox 54">
            <a:extLst>
              <a:ext uri="{FF2B5EF4-FFF2-40B4-BE49-F238E27FC236}">
                <a16:creationId xmlns:a16="http://schemas.microsoft.com/office/drawing/2014/main" id="{671324C6-FBFF-92FB-E2BB-9A3F3C5A7E0F}"/>
              </a:ext>
            </a:extLst>
          </p:cNvPr>
          <p:cNvSpPr txBox="1"/>
          <p:nvPr/>
        </p:nvSpPr>
        <p:spPr>
          <a:xfrm>
            <a:off x="6379137" y="2544634"/>
            <a:ext cx="934871" cy="461665"/>
          </a:xfrm>
          <a:prstGeom prst="rect">
            <a:avLst/>
          </a:prstGeom>
          <a:noFill/>
        </p:spPr>
        <p:txBody>
          <a:bodyPr wrap="none" rtlCol="0">
            <a:spAutoFit/>
          </a:bodyPr>
          <a:lstStyle/>
          <a:p>
            <a:pPr algn="ctr"/>
            <a:r>
              <a:rPr lang="en-US" sz="1200" dirty="0">
                <a:latin typeface="Aptos Narrow" panose="020B0004020202020204" pitchFamily="34" charset="0"/>
              </a:rPr>
              <a:t>Initial Model</a:t>
            </a:r>
          </a:p>
          <a:p>
            <a:pPr algn="ctr"/>
            <a:r>
              <a:rPr lang="en-US" sz="1200" dirty="0">
                <a:latin typeface="Aptos Narrow" panose="020B0004020202020204" pitchFamily="34" charset="0"/>
              </a:rPr>
              <a:t>Run</a:t>
            </a:r>
          </a:p>
        </p:txBody>
      </p:sp>
      <p:sp>
        <p:nvSpPr>
          <p:cNvPr id="56" name="TextBox 55">
            <a:extLst>
              <a:ext uri="{FF2B5EF4-FFF2-40B4-BE49-F238E27FC236}">
                <a16:creationId xmlns:a16="http://schemas.microsoft.com/office/drawing/2014/main" id="{8001B109-803E-F006-9049-94B88D61613A}"/>
              </a:ext>
            </a:extLst>
          </p:cNvPr>
          <p:cNvSpPr txBox="1"/>
          <p:nvPr/>
        </p:nvSpPr>
        <p:spPr>
          <a:xfrm>
            <a:off x="7889663" y="2386138"/>
            <a:ext cx="1384867" cy="646331"/>
          </a:xfrm>
          <a:prstGeom prst="rect">
            <a:avLst/>
          </a:prstGeom>
          <a:noFill/>
        </p:spPr>
        <p:txBody>
          <a:bodyPr wrap="none" rtlCol="0">
            <a:spAutoFit/>
          </a:bodyPr>
          <a:lstStyle/>
          <a:p>
            <a:pPr algn="ctr"/>
            <a:r>
              <a:rPr lang="en-US" sz="1200" dirty="0">
                <a:latin typeface="Aptos Narrow" panose="020B0004020202020204" pitchFamily="34" charset="0"/>
              </a:rPr>
              <a:t>Review Model</a:t>
            </a:r>
          </a:p>
          <a:p>
            <a:pPr algn="ctr"/>
            <a:r>
              <a:rPr lang="en-US" sz="1200" dirty="0">
                <a:latin typeface="Aptos Narrow" panose="020B0004020202020204" pitchFamily="34" charset="0"/>
              </a:rPr>
              <a:t>And</a:t>
            </a:r>
          </a:p>
          <a:p>
            <a:pPr algn="ctr"/>
            <a:r>
              <a:rPr lang="en-US" sz="1200" dirty="0">
                <a:latin typeface="Aptos Narrow" panose="020B0004020202020204" pitchFamily="34" charset="0"/>
              </a:rPr>
              <a:t>Dashboard Building</a:t>
            </a:r>
          </a:p>
        </p:txBody>
      </p:sp>
      <p:sp>
        <p:nvSpPr>
          <p:cNvPr id="57" name="TextBox 56">
            <a:extLst>
              <a:ext uri="{FF2B5EF4-FFF2-40B4-BE49-F238E27FC236}">
                <a16:creationId xmlns:a16="http://schemas.microsoft.com/office/drawing/2014/main" id="{5023EA4A-521C-6A2B-5C01-0788C740E6AC}"/>
              </a:ext>
            </a:extLst>
          </p:cNvPr>
          <p:cNvSpPr txBox="1"/>
          <p:nvPr/>
        </p:nvSpPr>
        <p:spPr>
          <a:xfrm>
            <a:off x="9893848" y="1413862"/>
            <a:ext cx="1350113" cy="1015663"/>
          </a:xfrm>
          <a:prstGeom prst="rect">
            <a:avLst/>
          </a:prstGeom>
          <a:noFill/>
        </p:spPr>
        <p:txBody>
          <a:bodyPr wrap="none" rtlCol="0">
            <a:spAutoFit/>
          </a:bodyPr>
          <a:lstStyle/>
          <a:p>
            <a:pPr algn="ctr"/>
            <a:r>
              <a:rPr lang="en-US" sz="2000" b="1" dirty="0">
                <a:latin typeface="Aptos Narrow" panose="020B0004020202020204" pitchFamily="34" charset="0"/>
              </a:rPr>
              <a:t>Model </a:t>
            </a:r>
          </a:p>
          <a:p>
            <a:pPr algn="ctr"/>
            <a:r>
              <a:rPr lang="en-US" sz="2000" b="1" dirty="0">
                <a:latin typeface="Aptos Narrow" panose="020B0004020202020204" pitchFamily="34" charset="0"/>
              </a:rPr>
              <a:t>In </a:t>
            </a:r>
          </a:p>
          <a:p>
            <a:pPr algn="ctr"/>
            <a:r>
              <a:rPr lang="en-US" sz="2000" b="1" dirty="0">
                <a:latin typeface="Aptos Narrow" panose="020B0004020202020204" pitchFamily="34" charset="0"/>
              </a:rPr>
              <a:t>Production</a:t>
            </a:r>
          </a:p>
        </p:txBody>
      </p:sp>
      <p:cxnSp>
        <p:nvCxnSpPr>
          <p:cNvPr id="59" name="Straight Connector 58">
            <a:extLst>
              <a:ext uri="{FF2B5EF4-FFF2-40B4-BE49-F238E27FC236}">
                <a16:creationId xmlns:a16="http://schemas.microsoft.com/office/drawing/2014/main" id="{5AF35336-2ABF-A8FA-D1A9-7D89721974F9}"/>
              </a:ext>
            </a:extLst>
          </p:cNvPr>
          <p:cNvCxnSpPr>
            <a:stCxn id="29" idx="0"/>
          </p:cNvCxnSpPr>
          <p:nvPr/>
        </p:nvCxnSpPr>
        <p:spPr>
          <a:xfrm flipH="1" flipV="1">
            <a:off x="849212" y="4631815"/>
            <a:ext cx="5983" cy="710873"/>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30E31359-39A6-10A6-6057-1365A55CFE32}"/>
              </a:ext>
            </a:extLst>
          </p:cNvPr>
          <p:cNvCxnSpPr/>
          <p:nvPr/>
        </p:nvCxnSpPr>
        <p:spPr>
          <a:xfrm flipH="1" flipV="1">
            <a:off x="2245132" y="4629249"/>
            <a:ext cx="5983" cy="710873"/>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735D2A76-478A-F283-7810-51DCF865F47E}"/>
              </a:ext>
            </a:extLst>
          </p:cNvPr>
          <p:cNvCxnSpPr/>
          <p:nvPr/>
        </p:nvCxnSpPr>
        <p:spPr>
          <a:xfrm flipH="1" flipV="1">
            <a:off x="3682914" y="4585806"/>
            <a:ext cx="5983" cy="710873"/>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269C578F-B45A-F23D-272C-993175EC059B}"/>
              </a:ext>
            </a:extLst>
          </p:cNvPr>
          <p:cNvCxnSpPr/>
          <p:nvPr/>
        </p:nvCxnSpPr>
        <p:spPr>
          <a:xfrm flipH="1" flipV="1">
            <a:off x="5152370" y="4593140"/>
            <a:ext cx="5983" cy="710873"/>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A74ED52A-CD3E-8E35-0EC7-75F555217A56}"/>
              </a:ext>
            </a:extLst>
          </p:cNvPr>
          <p:cNvCxnSpPr/>
          <p:nvPr/>
        </p:nvCxnSpPr>
        <p:spPr>
          <a:xfrm flipH="1" flipV="1">
            <a:off x="6832228" y="4614725"/>
            <a:ext cx="5983" cy="710873"/>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792F13D3-3B44-739E-B6E5-BCA7891567F0}"/>
              </a:ext>
            </a:extLst>
          </p:cNvPr>
          <p:cNvCxnSpPr/>
          <p:nvPr/>
        </p:nvCxnSpPr>
        <p:spPr>
          <a:xfrm flipH="1" flipV="1">
            <a:off x="8453567" y="4585805"/>
            <a:ext cx="5983" cy="710873"/>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29E96A25-C008-0B09-BC11-C6D6421FEEF3}"/>
              </a:ext>
            </a:extLst>
          </p:cNvPr>
          <p:cNvCxnSpPr>
            <a:cxnSpLocks/>
          </p:cNvCxnSpPr>
          <p:nvPr/>
        </p:nvCxnSpPr>
        <p:spPr>
          <a:xfrm flipV="1">
            <a:off x="10532705" y="5085974"/>
            <a:ext cx="0" cy="950133"/>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8D9E716C-78BB-8E9A-4F4E-88A5362D534C}"/>
              </a:ext>
            </a:extLst>
          </p:cNvPr>
          <p:cNvCxnSpPr>
            <a:cxnSpLocks/>
          </p:cNvCxnSpPr>
          <p:nvPr/>
        </p:nvCxnSpPr>
        <p:spPr>
          <a:xfrm flipV="1">
            <a:off x="10536558" y="2244547"/>
            <a:ext cx="0" cy="950133"/>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71" name="Right Arrow 70">
            <a:extLst>
              <a:ext uri="{FF2B5EF4-FFF2-40B4-BE49-F238E27FC236}">
                <a16:creationId xmlns:a16="http://schemas.microsoft.com/office/drawing/2014/main" id="{1C9EC782-FA58-EA97-77E4-7C3FF9E63E2C}"/>
              </a:ext>
            </a:extLst>
          </p:cNvPr>
          <p:cNvSpPr/>
          <p:nvPr/>
        </p:nvSpPr>
        <p:spPr>
          <a:xfrm flipV="1">
            <a:off x="7299423" y="4156470"/>
            <a:ext cx="763665" cy="78748"/>
          </a:xfrm>
          <a:prstGeom prst="rightArrow">
            <a:avLst/>
          </a:prstGeom>
          <a:solidFill>
            <a:schemeClr val="tx1"/>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ight Arrow 71">
            <a:extLst>
              <a:ext uri="{FF2B5EF4-FFF2-40B4-BE49-F238E27FC236}">
                <a16:creationId xmlns:a16="http://schemas.microsoft.com/office/drawing/2014/main" id="{D3B9D5D9-1D28-14C7-4D73-7DA95B801711}"/>
              </a:ext>
            </a:extLst>
          </p:cNvPr>
          <p:cNvSpPr/>
          <p:nvPr/>
        </p:nvSpPr>
        <p:spPr>
          <a:xfrm>
            <a:off x="5610747" y="4165216"/>
            <a:ext cx="763665" cy="78748"/>
          </a:xfrm>
          <a:prstGeom prst="rightArrow">
            <a:avLst/>
          </a:prstGeom>
          <a:solidFill>
            <a:schemeClr val="tx1"/>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ight Arrow 72">
            <a:extLst>
              <a:ext uri="{FF2B5EF4-FFF2-40B4-BE49-F238E27FC236}">
                <a16:creationId xmlns:a16="http://schemas.microsoft.com/office/drawing/2014/main" id="{775DBD95-3AE2-3EE9-5B2E-9ABF222F7182}"/>
              </a:ext>
            </a:extLst>
          </p:cNvPr>
          <p:cNvSpPr/>
          <p:nvPr/>
        </p:nvSpPr>
        <p:spPr>
          <a:xfrm>
            <a:off x="3956620" y="4165216"/>
            <a:ext cx="763665" cy="78748"/>
          </a:xfrm>
          <a:prstGeom prst="rightArrow">
            <a:avLst/>
          </a:prstGeom>
          <a:solidFill>
            <a:schemeClr val="tx1"/>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ight Arrow 73">
            <a:extLst>
              <a:ext uri="{FF2B5EF4-FFF2-40B4-BE49-F238E27FC236}">
                <a16:creationId xmlns:a16="http://schemas.microsoft.com/office/drawing/2014/main" id="{9251799A-1E8B-0127-0352-79A7781E82FE}"/>
              </a:ext>
            </a:extLst>
          </p:cNvPr>
          <p:cNvSpPr/>
          <p:nvPr/>
        </p:nvSpPr>
        <p:spPr>
          <a:xfrm>
            <a:off x="2539623" y="4155319"/>
            <a:ext cx="763665" cy="78748"/>
          </a:xfrm>
          <a:prstGeom prst="rightArrow">
            <a:avLst/>
          </a:prstGeom>
          <a:solidFill>
            <a:schemeClr val="tx1"/>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ight Arrow 74">
            <a:extLst>
              <a:ext uri="{FF2B5EF4-FFF2-40B4-BE49-F238E27FC236}">
                <a16:creationId xmlns:a16="http://schemas.microsoft.com/office/drawing/2014/main" id="{B3B302B6-96FC-57FE-68B3-5B65ADB619A4}"/>
              </a:ext>
            </a:extLst>
          </p:cNvPr>
          <p:cNvSpPr/>
          <p:nvPr/>
        </p:nvSpPr>
        <p:spPr>
          <a:xfrm>
            <a:off x="1121389" y="4155319"/>
            <a:ext cx="763665" cy="78748"/>
          </a:xfrm>
          <a:prstGeom prst="rightArrow">
            <a:avLst/>
          </a:prstGeom>
          <a:solidFill>
            <a:schemeClr val="tx1"/>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6" name="Straight Connector 75">
            <a:extLst>
              <a:ext uri="{FF2B5EF4-FFF2-40B4-BE49-F238E27FC236}">
                <a16:creationId xmlns:a16="http://schemas.microsoft.com/office/drawing/2014/main" id="{7523D8C5-4104-5FB9-A439-C7396CA40FB5}"/>
              </a:ext>
            </a:extLst>
          </p:cNvPr>
          <p:cNvCxnSpPr/>
          <p:nvPr/>
        </p:nvCxnSpPr>
        <p:spPr>
          <a:xfrm flipH="1" flipV="1">
            <a:off x="840817" y="3155956"/>
            <a:ext cx="5983" cy="710873"/>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EDEC0758-9243-AAA7-D7D6-5F3C9166738D}"/>
              </a:ext>
            </a:extLst>
          </p:cNvPr>
          <p:cNvCxnSpPr/>
          <p:nvPr/>
        </p:nvCxnSpPr>
        <p:spPr>
          <a:xfrm flipH="1" flipV="1">
            <a:off x="2219508" y="3128626"/>
            <a:ext cx="5983" cy="710873"/>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4DB7DE29-B8F9-0D65-7C4F-A5031537CA66}"/>
              </a:ext>
            </a:extLst>
          </p:cNvPr>
          <p:cNvCxnSpPr/>
          <p:nvPr/>
        </p:nvCxnSpPr>
        <p:spPr>
          <a:xfrm flipH="1" flipV="1">
            <a:off x="3719853" y="3128625"/>
            <a:ext cx="5983" cy="710873"/>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F1072128-48E1-AAB4-10ED-C8C2EBEA6B5E}"/>
              </a:ext>
            </a:extLst>
          </p:cNvPr>
          <p:cNvCxnSpPr/>
          <p:nvPr/>
        </p:nvCxnSpPr>
        <p:spPr>
          <a:xfrm flipH="1" flipV="1">
            <a:off x="5145113" y="3099247"/>
            <a:ext cx="5983" cy="710873"/>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4A0FB066-CC5E-7284-A317-52CB02414CB3}"/>
              </a:ext>
            </a:extLst>
          </p:cNvPr>
          <p:cNvCxnSpPr/>
          <p:nvPr/>
        </p:nvCxnSpPr>
        <p:spPr>
          <a:xfrm flipH="1" flipV="1">
            <a:off x="6824290" y="3087978"/>
            <a:ext cx="5983" cy="710873"/>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891AD089-8D4A-1466-4BA2-9DC68CC743DB}"/>
              </a:ext>
            </a:extLst>
          </p:cNvPr>
          <p:cNvCxnSpPr/>
          <p:nvPr/>
        </p:nvCxnSpPr>
        <p:spPr>
          <a:xfrm flipH="1" flipV="1">
            <a:off x="8514498" y="3073563"/>
            <a:ext cx="5983" cy="710873"/>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12861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alpha val="54000"/>
          </a:schemeClr>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C2ACC55B-9D77-7F8F-2698-40A674BF44F3}"/>
              </a:ext>
            </a:extLst>
          </p:cNvPr>
          <p:cNvPicPr>
            <a:picLocks noGrp="1" noChangeAspect="1"/>
          </p:cNvPicPr>
          <p:nvPr>
            <p:ph idx="1"/>
          </p:nvPr>
        </p:nvPicPr>
        <p:blipFill>
          <a:blip r:embed="rId3"/>
          <a:stretch>
            <a:fillRect/>
          </a:stretch>
        </p:blipFill>
        <p:spPr>
          <a:xfrm>
            <a:off x="171450" y="313782"/>
            <a:ext cx="2051050" cy="674188"/>
          </a:xfrm>
        </p:spPr>
      </p:pic>
      <p:sp>
        <p:nvSpPr>
          <p:cNvPr id="6" name="Rectangle 5">
            <a:extLst>
              <a:ext uri="{FF2B5EF4-FFF2-40B4-BE49-F238E27FC236}">
                <a16:creationId xmlns:a16="http://schemas.microsoft.com/office/drawing/2014/main" id="{85A28EEB-2862-0BCB-2B02-24F926228FFE}"/>
              </a:ext>
            </a:extLst>
          </p:cNvPr>
          <p:cNvSpPr/>
          <p:nvPr/>
        </p:nvSpPr>
        <p:spPr>
          <a:xfrm>
            <a:off x="3302000" y="155576"/>
            <a:ext cx="4940300" cy="9144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dirty="0">
                <a:solidFill>
                  <a:srgbClr val="4E2314"/>
                </a:solidFill>
                <a:latin typeface="Aptos Narrow" panose="020B0004020202020204" pitchFamily="34" charset="0"/>
                <a:cs typeface="Times New Roman" panose="02020603050405020304" pitchFamily="18" charset="0"/>
              </a:rPr>
              <a:t>BUSINESS INSIGHT</a:t>
            </a:r>
          </a:p>
        </p:txBody>
      </p:sp>
      <p:sp>
        <p:nvSpPr>
          <p:cNvPr id="16" name="TextBox 15">
            <a:extLst>
              <a:ext uri="{FF2B5EF4-FFF2-40B4-BE49-F238E27FC236}">
                <a16:creationId xmlns:a16="http://schemas.microsoft.com/office/drawing/2014/main" id="{B0044EA3-2E36-46FF-22C1-DDA59F17919F}"/>
              </a:ext>
            </a:extLst>
          </p:cNvPr>
          <p:cNvSpPr txBox="1"/>
          <p:nvPr/>
        </p:nvSpPr>
        <p:spPr>
          <a:xfrm>
            <a:off x="7660504" y="1668503"/>
            <a:ext cx="2830379" cy="461665"/>
          </a:xfrm>
          <a:prstGeom prst="rect">
            <a:avLst/>
          </a:prstGeom>
          <a:noFill/>
        </p:spPr>
        <p:txBody>
          <a:bodyPr wrap="square" rtlCol="0">
            <a:spAutoFit/>
          </a:bodyPr>
          <a:lstStyle/>
          <a:p>
            <a:pPr algn="ctr"/>
            <a:r>
              <a:rPr lang="en-US" sz="2400" dirty="0">
                <a:solidFill>
                  <a:srgbClr val="4E2314"/>
                </a:solidFill>
                <a:latin typeface="Aptos Narrow" panose="020B0004020202020204" pitchFamily="34" charset="0"/>
              </a:rPr>
              <a:t>Corporate financials</a:t>
            </a:r>
          </a:p>
        </p:txBody>
      </p:sp>
      <p:sp>
        <p:nvSpPr>
          <p:cNvPr id="17" name="TextBox 16">
            <a:extLst>
              <a:ext uri="{FF2B5EF4-FFF2-40B4-BE49-F238E27FC236}">
                <a16:creationId xmlns:a16="http://schemas.microsoft.com/office/drawing/2014/main" id="{B526A9FE-D4F6-64CC-7A9B-541DC2F6FADD}"/>
              </a:ext>
            </a:extLst>
          </p:cNvPr>
          <p:cNvSpPr txBox="1"/>
          <p:nvPr/>
        </p:nvSpPr>
        <p:spPr>
          <a:xfrm>
            <a:off x="8686989" y="4701512"/>
            <a:ext cx="1642169" cy="461665"/>
          </a:xfrm>
          <a:prstGeom prst="rect">
            <a:avLst/>
          </a:prstGeom>
          <a:noFill/>
        </p:spPr>
        <p:txBody>
          <a:bodyPr wrap="square" rtlCol="0">
            <a:spAutoFit/>
          </a:bodyPr>
          <a:lstStyle/>
          <a:p>
            <a:pPr algn="ctr"/>
            <a:r>
              <a:rPr lang="en-US" sz="2400" dirty="0">
                <a:solidFill>
                  <a:srgbClr val="4E2314"/>
                </a:solidFill>
                <a:latin typeface="Aptos Narrow" panose="020B0004020202020204" pitchFamily="34" charset="0"/>
              </a:rPr>
              <a:t>Agreement</a:t>
            </a:r>
          </a:p>
        </p:txBody>
      </p:sp>
      <p:sp>
        <p:nvSpPr>
          <p:cNvPr id="19" name="TextBox 18">
            <a:extLst>
              <a:ext uri="{FF2B5EF4-FFF2-40B4-BE49-F238E27FC236}">
                <a16:creationId xmlns:a16="http://schemas.microsoft.com/office/drawing/2014/main" id="{26D870AC-03B1-D5C9-1A7D-DBA300B52AF9}"/>
              </a:ext>
            </a:extLst>
          </p:cNvPr>
          <p:cNvSpPr txBox="1"/>
          <p:nvPr/>
        </p:nvSpPr>
        <p:spPr>
          <a:xfrm>
            <a:off x="8167528" y="5576601"/>
            <a:ext cx="2161631" cy="830997"/>
          </a:xfrm>
          <a:prstGeom prst="rect">
            <a:avLst/>
          </a:prstGeom>
          <a:noFill/>
        </p:spPr>
        <p:txBody>
          <a:bodyPr wrap="square" rtlCol="0">
            <a:spAutoFit/>
          </a:bodyPr>
          <a:lstStyle/>
          <a:p>
            <a:pPr algn="ctr"/>
            <a:r>
              <a:rPr lang="en-US" sz="2400" dirty="0">
                <a:solidFill>
                  <a:srgbClr val="4E2314"/>
                </a:solidFill>
                <a:latin typeface="Aptos Narrow" panose="020B0004020202020204" pitchFamily="34" charset="0"/>
              </a:rPr>
              <a:t>Unemployment</a:t>
            </a:r>
          </a:p>
          <a:p>
            <a:pPr algn="ctr"/>
            <a:endParaRPr lang="en-US" sz="2400" dirty="0">
              <a:solidFill>
                <a:srgbClr val="4E2314"/>
              </a:solidFill>
              <a:latin typeface="Aptos Narrow" panose="020B0004020202020204" pitchFamily="34" charset="0"/>
            </a:endParaRPr>
          </a:p>
        </p:txBody>
      </p:sp>
      <p:sp>
        <p:nvSpPr>
          <p:cNvPr id="20" name="TextBox 19">
            <a:extLst>
              <a:ext uri="{FF2B5EF4-FFF2-40B4-BE49-F238E27FC236}">
                <a16:creationId xmlns:a16="http://schemas.microsoft.com/office/drawing/2014/main" id="{161F1F46-6378-D1FB-80BC-DE1449591616}"/>
              </a:ext>
            </a:extLst>
          </p:cNvPr>
          <p:cNvSpPr txBox="1"/>
          <p:nvPr/>
        </p:nvSpPr>
        <p:spPr>
          <a:xfrm>
            <a:off x="8848714" y="2671069"/>
            <a:ext cx="1642169" cy="461665"/>
          </a:xfrm>
          <a:prstGeom prst="rect">
            <a:avLst/>
          </a:prstGeom>
          <a:noFill/>
        </p:spPr>
        <p:txBody>
          <a:bodyPr wrap="square" rtlCol="0">
            <a:spAutoFit/>
          </a:bodyPr>
          <a:lstStyle/>
          <a:p>
            <a:pPr algn="ctr"/>
            <a:r>
              <a:rPr lang="en-US" sz="2400" dirty="0">
                <a:solidFill>
                  <a:srgbClr val="4E2314"/>
                </a:solidFill>
                <a:latin typeface="Aptos Narrow" panose="020B0004020202020204" pitchFamily="34" charset="0"/>
              </a:rPr>
              <a:t>Currency</a:t>
            </a:r>
          </a:p>
        </p:txBody>
      </p:sp>
      <p:pic>
        <p:nvPicPr>
          <p:cNvPr id="3" name="Picture 2" descr="A circular logo with several coins&#10;&#10;Description automatically generated with medium confidence">
            <a:extLst>
              <a:ext uri="{FF2B5EF4-FFF2-40B4-BE49-F238E27FC236}">
                <a16:creationId xmlns:a16="http://schemas.microsoft.com/office/drawing/2014/main" id="{07079E9D-4448-C740-C41D-9D3E4914AF1A}"/>
              </a:ext>
            </a:extLst>
          </p:cNvPr>
          <p:cNvPicPr>
            <a:picLocks noChangeAspect="1"/>
          </p:cNvPicPr>
          <p:nvPr/>
        </p:nvPicPr>
        <p:blipFill>
          <a:blip r:embed="rId4"/>
          <a:stretch>
            <a:fillRect/>
          </a:stretch>
        </p:blipFill>
        <p:spPr>
          <a:xfrm>
            <a:off x="278397" y="2407845"/>
            <a:ext cx="2355758" cy="2366665"/>
          </a:xfrm>
          <a:prstGeom prst="rect">
            <a:avLst/>
          </a:prstGeom>
        </p:spPr>
      </p:pic>
      <p:sp>
        <p:nvSpPr>
          <p:cNvPr id="7" name="TextBox 6">
            <a:extLst>
              <a:ext uri="{FF2B5EF4-FFF2-40B4-BE49-F238E27FC236}">
                <a16:creationId xmlns:a16="http://schemas.microsoft.com/office/drawing/2014/main" id="{9F438D94-BBBC-5514-7632-E0571F5884A2}"/>
              </a:ext>
            </a:extLst>
          </p:cNvPr>
          <p:cNvSpPr txBox="1"/>
          <p:nvPr/>
        </p:nvSpPr>
        <p:spPr>
          <a:xfrm>
            <a:off x="2984522" y="2889321"/>
            <a:ext cx="2032722" cy="1292662"/>
          </a:xfrm>
          <a:prstGeom prst="rect">
            <a:avLst/>
          </a:prstGeom>
          <a:noFill/>
        </p:spPr>
        <p:txBody>
          <a:bodyPr wrap="square" rtlCol="0">
            <a:spAutoFit/>
          </a:bodyPr>
          <a:lstStyle/>
          <a:p>
            <a:pPr algn="ctr"/>
            <a:r>
              <a:rPr lang="en-US" sz="2400" u="sng" dirty="0">
                <a:solidFill>
                  <a:srgbClr val="4E2314"/>
                </a:solidFill>
                <a:latin typeface="Aptos Narrow" panose="020B0004020202020204" pitchFamily="34" charset="0"/>
                <a:cs typeface="Times New Roman" panose="02020603050405020304" pitchFamily="18" charset="0"/>
              </a:rPr>
              <a:t>Features:</a:t>
            </a:r>
          </a:p>
          <a:p>
            <a:pPr algn="ctr"/>
            <a:endParaRPr lang="en-US" b="1" u="sng" dirty="0">
              <a:solidFill>
                <a:srgbClr val="4E2314"/>
              </a:solidFill>
              <a:latin typeface="Aptos Narrow" panose="020B0004020202020204" pitchFamily="34" charset="0"/>
              <a:cs typeface="Times New Roman" panose="02020603050405020304" pitchFamily="18" charset="0"/>
            </a:endParaRPr>
          </a:p>
          <a:p>
            <a:pPr algn="ctr"/>
            <a:r>
              <a:rPr lang="en-US" dirty="0">
                <a:solidFill>
                  <a:srgbClr val="4E2314"/>
                </a:solidFill>
                <a:latin typeface="Aptos Narrow" panose="020B0004020202020204" pitchFamily="34" charset="0"/>
                <a:cs typeface="Times New Roman" panose="02020603050405020304" pitchFamily="18" charset="0"/>
              </a:rPr>
              <a:t>Sentiment</a:t>
            </a:r>
          </a:p>
          <a:p>
            <a:pPr algn="ctr"/>
            <a:r>
              <a:rPr lang="en-US" dirty="0">
                <a:solidFill>
                  <a:srgbClr val="4E2314"/>
                </a:solidFill>
                <a:latin typeface="Aptos Narrow" panose="020B0004020202020204" pitchFamily="34" charset="0"/>
                <a:cs typeface="Times New Roman" panose="02020603050405020304" pitchFamily="18" charset="0"/>
              </a:rPr>
              <a:t>Text</a:t>
            </a:r>
          </a:p>
        </p:txBody>
      </p:sp>
      <p:sp>
        <p:nvSpPr>
          <p:cNvPr id="9" name="TextBox 8">
            <a:extLst>
              <a:ext uri="{FF2B5EF4-FFF2-40B4-BE49-F238E27FC236}">
                <a16:creationId xmlns:a16="http://schemas.microsoft.com/office/drawing/2014/main" id="{E3440A40-3266-5B90-1FF4-BCEC309F861C}"/>
              </a:ext>
            </a:extLst>
          </p:cNvPr>
          <p:cNvSpPr txBox="1"/>
          <p:nvPr/>
        </p:nvSpPr>
        <p:spPr>
          <a:xfrm>
            <a:off x="9194512" y="3663803"/>
            <a:ext cx="1296371" cy="830997"/>
          </a:xfrm>
          <a:prstGeom prst="rect">
            <a:avLst/>
          </a:prstGeom>
          <a:noFill/>
        </p:spPr>
        <p:txBody>
          <a:bodyPr wrap="square" rtlCol="0">
            <a:spAutoFit/>
          </a:bodyPr>
          <a:lstStyle/>
          <a:p>
            <a:pPr algn="ctr"/>
            <a:r>
              <a:rPr lang="en-US" sz="2400" dirty="0">
                <a:solidFill>
                  <a:srgbClr val="4E2314"/>
                </a:solidFill>
                <a:latin typeface="Aptos Narrow" panose="020B0004020202020204" pitchFamily="34" charset="0"/>
              </a:rPr>
              <a:t>GDP</a:t>
            </a:r>
          </a:p>
          <a:p>
            <a:pPr algn="ctr"/>
            <a:endParaRPr lang="en-US" sz="2400" dirty="0">
              <a:solidFill>
                <a:srgbClr val="4E2314"/>
              </a:solidFill>
              <a:latin typeface="Aptos Narrow" panose="020B0004020202020204" pitchFamily="34" charset="0"/>
            </a:endParaRPr>
          </a:p>
        </p:txBody>
      </p:sp>
      <p:sp>
        <p:nvSpPr>
          <p:cNvPr id="12" name="TextBox 11">
            <a:extLst>
              <a:ext uri="{FF2B5EF4-FFF2-40B4-BE49-F238E27FC236}">
                <a16:creationId xmlns:a16="http://schemas.microsoft.com/office/drawing/2014/main" id="{9F4BC42A-63D0-708A-AEAB-37FD886DDF12}"/>
              </a:ext>
            </a:extLst>
          </p:cNvPr>
          <p:cNvSpPr txBox="1"/>
          <p:nvPr/>
        </p:nvSpPr>
        <p:spPr>
          <a:xfrm>
            <a:off x="5113347" y="3360344"/>
            <a:ext cx="2145145" cy="461665"/>
          </a:xfrm>
          <a:prstGeom prst="rect">
            <a:avLst/>
          </a:prstGeom>
          <a:noFill/>
        </p:spPr>
        <p:txBody>
          <a:bodyPr wrap="square" rtlCol="0">
            <a:spAutoFit/>
          </a:bodyPr>
          <a:lstStyle/>
          <a:p>
            <a:pPr algn="ctr"/>
            <a:r>
              <a:rPr lang="en-US" sz="2400" dirty="0">
                <a:solidFill>
                  <a:srgbClr val="4E2314"/>
                </a:solidFill>
                <a:latin typeface="Aptos Narrow" panose="020B0004020202020204" pitchFamily="34" charset="0"/>
              </a:rPr>
              <a:t>Insights</a:t>
            </a:r>
          </a:p>
        </p:txBody>
      </p:sp>
      <p:pic>
        <p:nvPicPr>
          <p:cNvPr id="23" name="Picture 22" descr="Notebook and laptop on desk">
            <a:extLst>
              <a:ext uri="{FF2B5EF4-FFF2-40B4-BE49-F238E27FC236}">
                <a16:creationId xmlns:a16="http://schemas.microsoft.com/office/drawing/2014/main" id="{1036EA82-1DB5-DD03-B9D4-E01AC5BF0BA7}"/>
              </a:ext>
            </a:extLst>
          </p:cNvPr>
          <p:cNvPicPr>
            <a:picLocks noChangeAspect="1"/>
          </p:cNvPicPr>
          <p:nvPr/>
        </p:nvPicPr>
        <p:blipFill>
          <a:blip r:embed="rId5"/>
          <a:stretch>
            <a:fillRect/>
          </a:stretch>
        </p:blipFill>
        <p:spPr>
          <a:xfrm>
            <a:off x="10712034" y="1470302"/>
            <a:ext cx="1174515" cy="767016"/>
          </a:xfrm>
          <a:prstGeom prst="rect">
            <a:avLst/>
          </a:prstGeom>
        </p:spPr>
      </p:pic>
      <p:pic>
        <p:nvPicPr>
          <p:cNvPr id="27" name="Picture 26" descr="Pile of American dollar banknotes">
            <a:extLst>
              <a:ext uri="{FF2B5EF4-FFF2-40B4-BE49-F238E27FC236}">
                <a16:creationId xmlns:a16="http://schemas.microsoft.com/office/drawing/2014/main" id="{4C0BC454-FEA2-D870-7FCA-977D69F4B0B2}"/>
              </a:ext>
            </a:extLst>
          </p:cNvPr>
          <p:cNvPicPr>
            <a:picLocks noChangeAspect="1"/>
          </p:cNvPicPr>
          <p:nvPr/>
        </p:nvPicPr>
        <p:blipFill>
          <a:blip r:embed="rId6"/>
          <a:stretch>
            <a:fillRect/>
          </a:stretch>
        </p:blipFill>
        <p:spPr>
          <a:xfrm>
            <a:off x="10684981" y="2405656"/>
            <a:ext cx="1201568" cy="805475"/>
          </a:xfrm>
          <a:prstGeom prst="rect">
            <a:avLst/>
          </a:prstGeom>
        </p:spPr>
      </p:pic>
      <p:pic>
        <p:nvPicPr>
          <p:cNvPr id="31" name="Picture 30" descr="Calculator, pen, compass, money and a paper with graphs printed on it">
            <a:extLst>
              <a:ext uri="{FF2B5EF4-FFF2-40B4-BE49-F238E27FC236}">
                <a16:creationId xmlns:a16="http://schemas.microsoft.com/office/drawing/2014/main" id="{A62DFB4B-90FD-D6DA-E93B-3728B3C4DD48}"/>
              </a:ext>
            </a:extLst>
          </p:cNvPr>
          <p:cNvPicPr>
            <a:picLocks noChangeAspect="1"/>
          </p:cNvPicPr>
          <p:nvPr/>
        </p:nvPicPr>
        <p:blipFill>
          <a:blip r:embed="rId7"/>
          <a:stretch>
            <a:fillRect/>
          </a:stretch>
        </p:blipFill>
        <p:spPr>
          <a:xfrm>
            <a:off x="10712034" y="3460138"/>
            <a:ext cx="1181317" cy="810221"/>
          </a:xfrm>
          <a:prstGeom prst="rect">
            <a:avLst/>
          </a:prstGeom>
        </p:spPr>
      </p:pic>
      <p:pic>
        <p:nvPicPr>
          <p:cNvPr id="33" name="Picture 32" descr="Aerial view of container ship">
            <a:extLst>
              <a:ext uri="{FF2B5EF4-FFF2-40B4-BE49-F238E27FC236}">
                <a16:creationId xmlns:a16="http://schemas.microsoft.com/office/drawing/2014/main" id="{199AF712-AD35-6DCA-0E16-FD47E4F264F7}"/>
              </a:ext>
            </a:extLst>
          </p:cNvPr>
          <p:cNvPicPr>
            <a:picLocks noChangeAspect="1"/>
          </p:cNvPicPr>
          <p:nvPr/>
        </p:nvPicPr>
        <p:blipFill>
          <a:blip r:embed="rId8"/>
          <a:stretch>
            <a:fillRect/>
          </a:stretch>
        </p:blipFill>
        <p:spPr>
          <a:xfrm>
            <a:off x="10712035" y="4438697"/>
            <a:ext cx="1201568" cy="810221"/>
          </a:xfrm>
          <a:prstGeom prst="rect">
            <a:avLst/>
          </a:prstGeom>
        </p:spPr>
      </p:pic>
      <p:pic>
        <p:nvPicPr>
          <p:cNvPr id="35" name="Picture 34" descr="Hands holding a magnifying glass over a paper&#10;&#10;Description automatically generated">
            <a:extLst>
              <a:ext uri="{FF2B5EF4-FFF2-40B4-BE49-F238E27FC236}">
                <a16:creationId xmlns:a16="http://schemas.microsoft.com/office/drawing/2014/main" id="{EEA4FF6C-0816-5FDB-1998-46D9E7D3E7B3}"/>
              </a:ext>
            </a:extLst>
          </p:cNvPr>
          <p:cNvPicPr>
            <a:picLocks noChangeAspect="1"/>
          </p:cNvPicPr>
          <p:nvPr/>
        </p:nvPicPr>
        <p:blipFill>
          <a:blip r:embed="rId9"/>
          <a:stretch>
            <a:fillRect/>
          </a:stretch>
        </p:blipFill>
        <p:spPr>
          <a:xfrm>
            <a:off x="10712034" y="5403189"/>
            <a:ext cx="1181317" cy="830997"/>
          </a:xfrm>
          <a:prstGeom prst="rect">
            <a:avLst/>
          </a:prstGeom>
        </p:spPr>
      </p:pic>
      <p:sp>
        <p:nvSpPr>
          <p:cNvPr id="2" name="Right Arrow 1">
            <a:extLst>
              <a:ext uri="{FF2B5EF4-FFF2-40B4-BE49-F238E27FC236}">
                <a16:creationId xmlns:a16="http://schemas.microsoft.com/office/drawing/2014/main" id="{A0977873-0D1F-5C98-E845-EA3D3DBBDC7B}"/>
              </a:ext>
            </a:extLst>
          </p:cNvPr>
          <p:cNvSpPr/>
          <p:nvPr/>
        </p:nvSpPr>
        <p:spPr>
          <a:xfrm>
            <a:off x="2634155" y="3591177"/>
            <a:ext cx="667845" cy="45719"/>
          </a:xfrm>
          <a:prstGeom prst="rightArrow">
            <a:avLst/>
          </a:prstGeom>
          <a:solidFill>
            <a:srgbClr val="703214"/>
          </a:solidFill>
          <a:ln>
            <a:solidFill>
              <a:srgbClr val="4E231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ight Arrow 3">
            <a:extLst>
              <a:ext uri="{FF2B5EF4-FFF2-40B4-BE49-F238E27FC236}">
                <a16:creationId xmlns:a16="http://schemas.microsoft.com/office/drawing/2014/main" id="{8FB5636D-7BCA-19BA-08B6-5CB257138118}"/>
              </a:ext>
            </a:extLst>
          </p:cNvPr>
          <p:cNvSpPr/>
          <p:nvPr/>
        </p:nvSpPr>
        <p:spPr>
          <a:xfrm>
            <a:off x="4719705" y="3591176"/>
            <a:ext cx="667845" cy="45719"/>
          </a:xfrm>
          <a:prstGeom prst="rightArrow">
            <a:avLst/>
          </a:prstGeom>
          <a:solidFill>
            <a:srgbClr val="4E2314"/>
          </a:solidFill>
          <a:ln>
            <a:solidFill>
              <a:srgbClr val="4E231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ptos Narrow" panose="020B0004020202020204" pitchFamily="34" charset="0"/>
            </a:endParaRPr>
          </a:p>
        </p:txBody>
      </p:sp>
      <p:sp>
        <p:nvSpPr>
          <p:cNvPr id="8" name="Left Brace 7">
            <a:extLst>
              <a:ext uri="{FF2B5EF4-FFF2-40B4-BE49-F238E27FC236}">
                <a16:creationId xmlns:a16="http://schemas.microsoft.com/office/drawing/2014/main" id="{9A7934E4-3F82-F7B7-BD62-3EA8EF65F38A}"/>
              </a:ext>
            </a:extLst>
          </p:cNvPr>
          <p:cNvSpPr/>
          <p:nvPr/>
        </p:nvSpPr>
        <p:spPr>
          <a:xfrm>
            <a:off x="6964326" y="1470303"/>
            <a:ext cx="982050" cy="4763884"/>
          </a:xfrm>
          <a:prstGeom prst="leftBrace">
            <a:avLst>
              <a:gd name="adj1" fmla="val 8333"/>
              <a:gd name="adj2" fmla="val 44780"/>
            </a:avLst>
          </a:prstGeom>
          <a:ln w="34925">
            <a:solidFill>
              <a:srgbClr val="70321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9048145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mph" presetSubtype="2" fill="hold" grpId="1" nodeType="clickEffect">
                                  <p:stCondLst>
                                    <p:cond delay="0"/>
                                  </p:stCondLst>
                                  <p:childTnLst>
                                    <p:animClr clrSpc="rgb" dir="cw">
                                      <p:cBhvr override="childStyle">
                                        <p:cTn id="10" dur="2000" fill="hold"/>
                                        <p:tgtEl>
                                          <p:spTgt spid="7"/>
                                        </p:tgtEl>
                                        <p:attrNameLst>
                                          <p:attrName>style.color</p:attrName>
                                        </p:attrNameLst>
                                      </p:cBhvr>
                                      <p:to>
                                        <a:srgbClr val="CDCDCD"/>
                                      </p:to>
                                    </p:animClr>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5" presetClass="entr" presetSubtype="1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checkerboard(across)">
                                      <p:cBhvr>
                                        <p:cTn id="19" dur="500"/>
                                        <p:tgtEl>
                                          <p:spTgt spid="16"/>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mph" presetSubtype="2" fill="hold" grpId="1" nodeType="clickEffect">
                                  <p:stCondLst>
                                    <p:cond delay="0"/>
                                  </p:stCondLst>
                                  <p:childTnLst>
                                    <p:animClr clrSpc="rgb" dir="cw">
                                      <p:cBhvr override="childStyle">
                                        <p:cTn id="23" dur="2000" fill="hold"/>
                                        <p:tgtEl>
                                          <p:spTgt spid="16"/>
                                        </p:tgtEl>
                                        <p:attrNameLst>
                                          <p:attrName>style.color</p:attrName>
                                        </p:attrNameLst>
                                      </p:cBhvr>
                                      <p:to>
                                        <a:schemeClr val="bg2"/>
                                      </p:to>
                                    </p:animClr>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20"/>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3" presetClass="emph" presetSubtype="2" fill="hold" grpId="1" nodeType="clickEffect">
                                  <p:stCondLst>
                                    <p:cond delay="0"/>
                                  </p:stCondLst>
                                  <p:childTnLst>
                                    <p:animClr clrSpc="rgb" dir="cw">
                                      <p:cBhvr override="childStyle">
                                        <p:cTn id="31" dur="2000" fill="hold"/>
                                        <p:tgtEl>
                                          <p:spTgt spid="20"/>
                                        </p:tgtEl>
                                        <p:attrNameLst>
                                          <p:attrName>style.color</p:attrName>
                                        </p:attrNameLst>
                                      </p:cBhvr>
                                      <p:to>
                                        <a:schemeClr val="bg2"/>
                                      </p:to>
                                    </p:animClr>
                                  </p:childTnLst>
                                </p:cTn>
                              </p:par>
                            </p:childTnLst>
                          </p:cTn>
                        </p:par>
                      </p:childTnLst>
                    </p:cTn>
                  </p:par>
                  <p:par>
                    <p:cTn id="32" fill="hold">
                      <p:stCondLst>
                        <p:cond delay="indefinite"/>
                      </p:stCondLst>
                      <p:childTnLst>
                        <p:par>
                          <p:cTn id="33" fill="hold">
                            <p:stCondLst>
                              <p:cond delay="0"/>
                            </p:stCondLst>
                            <p:childTnLst>
                              <p:par>
                                <p:cTn id="34" presetID="5" presetClass="entr" presetSubtype="10" fill="hold" grpId="0" nodeType="clickEffect">
                                  <p:stCondLst>
                                    <p:cond delay="0"/>
                                  </p:stCondLst>
                                  <p:childTnLst>
                                    <p:set>
                                      <p:cBhvr>
                                        <p:cTn id="35" dur="1" fill="hold">
                                          <p:stCondLst>
                                            <p:cond delay="0"/>
                                          </p:stCondLst>
                                        </p:cTn>
                                        <p:tgtEl>
                                          <p:spTgt spid="9"/>
                                        </p:tgtEl>
                                        <p:attrNameLst>
                                          <p:attrName>style.visibility</p:attrName>
                                        </p:attrNameLst>
                                      </p:cBhvr>
                                      <p:to>
                                        <p:strVal val="visible"/>
                                      </p:to>
                                    </p:set>
                                    <p:animEffect transition="in" filter="checkerboard(across)">
                                      <p:cBhvr>
                                        <p:cTn id="36" dur="500"/>
                                        <p:tgtEl>
                                          <p:spTgt spid="9"/>
                                        </p:tgtEl>
                                      </p:cBhvr>
                                    </p:animEffect>
                                  </p:childTnLst>
                                </p:cTn>
                              </p:par>
                            </p:childTnLst>
                          </p:cTn>
                        </p:par>
                      </p:childTnLst>
                    </p:cTn>
                  </p:par>
                  <p:par>
                    <p:cTn id="37" fill="hold">
                      <p:stCondLst>
                        <p:cond delay="indefinite"/>
                      </p:stCondLst>
                      <p:childTnLst>
                        <p:par>
                          <p:cTn id="38" fill="hold">
                            <p:stCondLst>
                              <p:cond delay="0"/>
                            </p:stCondLst>
                            <p:childTnLst>
                              <p:par>
                                <p:cTn id="39" presetID="3" presetClass="emph" presetSubtype="2" fill="hold" grpId="1" nodeType="clickEffect">
                                  <p:stCondLst>
                                    <p:cond delay="0"/>
                                  </p:stCondLst>
                                  <p:childTnLst>
                                    <p:animClr clrSpc="rgb" dir="cw">
                                      <p:cBhvr override="childStyle">
                                        <p:cTn id="40" dur="2000" fill="hold"/>
                                        <p:tgtEl>
                                          <p:spTgt spid="9"/>
                                        </p:tgtEl>
                                        <p:attrNameLst>
                                          <p:attrName>style.color</p:attrName>
                                        </p:attrNameLst>
                                      </p:cBhvr>
                                      <p:to>
                                        <a:schemeClr val="bg2"/>
                                      </p:to>
                                    </p:animClr>
                                  </p:childTnLst>
                                </p:cTn>
                              </p:par>
                            </p:childTnLst>
                          </p:cTn>
                        </p:par>
                      </p:childTnLst>
                    </p:cTn>
                  </p:par>
                  <p:par>
                    <p:cTn id="41" fill="hold">
                      <p:stCondLst>
                        <p:cond delay="indefinite"/>
                      </p:stCondLst>
                      <p:childTnLst>
                        <p:par>
                          <p:cTn id="42" fill="hold">
                            <p:stCondLst>
                              <p:cond delay="0"/>
                            </p:stCondLst>
                            <p:childTnLst>
                              <p:par>
                                <p:cTn id="43" presetID="5" presetClass="entr" presetSubtype="10" fill="hold" grpId="0" nodeType="clickEffect">
                                  <p:stCondLst>
                                    <p:cond delay="0"/>
                                  </p:stCondLst>
                                  <p:childTnLst>
                                    <p:set>
                                      <p:cBhvr>
                                        <p:cTn id="44" dur="1" fill="hold">
                                          <p:stCondLst>
                                            <p:cond delay="0"/>
                                          </p:stCondLst>
                                        </p:cTn>
                                        <p:tgtEl>
                                          <p:spTgt spid="17"/>
                                        </p:tgtEl>
                                        <p:attrNameLst>
                                          <p:attrName>style.visibility</p:attrName>
                                        </p:attrNameLst>
                                      </p:cBhvr>
                                      <p:to>
                                        <p:strVal val="visible"/>
                                      </p:to>
                                    </p:set>
                                    <p:animEffect transition="in" filter="checkerboard(across)">
                                      <p:cBhvr>
                                        <p:cTn id="45" dur="500"/>
                                        <p:tgtEl>
                                          <p:spTgt spid="17"/>
                                        </p:tgtEl>
                                      </p:cBhvr>
                                    </p:animEffect>
                                  </p:childTnLst>
                                </p:cTn>
                              </p:par>
                            </p:childTnLst>
                          </p:cTn>
                        </p:par>
                      </p:childTnLst>
                    </p:cTn>
                  </p:par>
                  <p:par>
                    <p:cTn id="46" fill="hold">
                      <p:stCondLst>
                        <p:cond delay="indefinite"/>
                      </p:stCondLst>
                      <p:childTnLst>
                        <p:par>
                          <p:cTn id="47" fill="hold">
                            <p:stCondLst>
                              <p:cond delay="0"/>
                            </p:stCondLst>
                            <p:childTnLst>
                              <p:par>
                                <p:cTn id="48" presetID="3" presetClass="emph" presetSubtype="2" fill="hold" grpId="1" nodeType="clickEffect">
                                  <p:stCondLst>
                                    <p:cond delay="0"/>
                                  </p:stCondLst>
                                  <p:childTnLst>
                                    <p:animClr clrSpc="rgb" dir="cw">
                                      <p:cBhvr override="childStyle">
                                        <p:cTn id="49" dur="2000" fill="hold"/>
                                        <p:tgtEl>
                                          <p:spTgt spid="17"/>
                                        </p:tgtEl>
                                        <p:attrNameLst>
                                          <p:attrName>style.color</p:attrName>
                                        </p:attrNameLst>
                                      </p:cBhvr>
                                      <p:to>
                                        <a:schemeClr val="bg2"/>
                                      </p:to>
                                    </p:animClr>
                                  </p:childTnLst>
                                </p:cTn>
                              </p:par>
                            </p:childTnLst>
                          </p:cTn>
                        </p:par>
                      </p:childTnLst>
                    </p:cTn>
                  </p:par>
                  <p:par>
                    <p:cTn id="50" fill="hold">
                      <p:stCondLst>
                        <p:cond delay="indefinite"/>
                      </p:stCondLst>
                      <p:childTnLst>
                        <p:par>
                          <p:cTn id="51" fill="hold">
                            <p:stCondLst>
                              <p:cond delay="0"/>
                            </p:stCondLst>
                            <p:childTnLst>
                              <p:par>
                                <p:cTn id="52" presetID="5" presetClass="entr" presetSubtype="10" fill="hold" grpId="0" nodeType="clickEffect">
                                  <p:stCondLst>
                                    <p:cond delay="0"/>
                                  </p:stCondLst>
                                  <p:childTnLst>
                                    <p:set>
                                      <p:cBhvr>
                                        <p:cTn id="53" dur="1" fill="hold">
                                          <p:stCondLst>
                                            <p:cond delay="0"/>
                                          </p:stCondLst>
                                        </p:cTn>
                                        <p:tgtEl>
                                          <p:spTgt spid="19"/>
                                        </p:tgtEl>
                                        <p:attrNameLst>
                                          <p:attrName>style.visibility</p:attrName>
                                        </p:attrNameLst>
                                      </p:cBhvr>
                                      <p:to>
                                        <p:strVal val="visible"/>
                                      </p:to>
                                    </p:set>
                                    <p:animEffect transition="in" filter="checkerboard(across)">
                                      <p:cBhvr>
                                        <p:cTn id="54" dur="500"/>
                                        <p:tgtEl>
                                          <p:spTgt spid="19"/>
                                        </p:tgtEl>
                                      </p:cBhvr>
                                    </p:animEffect>
                                  </p:childTnLst>
                                </p:cTn>
                              </p:par>
                            </p:childTnLst>
                          </p:cTn>
                        </p:par>
                      </p:childTnLst>
                    </p:cTn>
                  </p:par>
                  <p:par>
                    <p:cTn id="55" fill="hold">
                      <p:stCondLst>
                        <p:cond delay="indefinite"/>
                      </p:stCondLst>
                      <p:childTnLst>
                        <p:par>
                          <p:cTn id="56" fill="hold">
                            <p:stCondLst>
                              <p:cond delay="0"/>
                            </p:stCondLst>
                            <p:childTnLst>
                              <p:par>
                                <p:cTn id="57" presetID="3" presetClass="emph" presetSubtype="2" fill="hold" grpId="1" nodeType="clickEffect">
                                  <p:stCondLst>
                                    <p:cond delay="0"/>
                                  </p:stCondLst>
                                  <p:childTnLst>
                                    <p:animClr clrSpc="rgb" dir="cw">
                                      <p:cBhvr override="childStyle">
                                        <p:cTn id="58" dur="2000" fill="hold"/>
                                        <p:tgtEl>
                                          <p:spTgt spid="19"/>
                                        </p:tgtEl>
                                        <p:attrNameLst>
                                          <p:attrName>style.color</p:attrName>
                                        </p:attrNameLst>
                                      </p:cBhvr>
                                      <p:to>
                                        <a:schemeClr val="bg2"/>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6" grpId="1"/>
      <p:bldP spid="17" grpId="0"/>
      <p:bldP spid="17" grpId="1"/>
      <p:bldP spid="19" grpId="0"/>
      <p:bldP spid="19" grpId="1"/>
      <p:bldP spid="20" grpId="0"/>
      <p:bldP spid="20" grpId="1"/>
      <p:bldP spid="7" grpId="0"/>
      <p:bldP spid="7" grpId="1"/>
      <p:bldP spid="9" grpId="0"/>
      <p:bldP spid="9" grpId="1"/>
      <p:bldP spid="1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C5A04F-CBAF-2BDC-F068-5D6A42F1F651}"/>
              </a:ext>
            </a:extLst>
          </p:cNvPr>
          <p:cNvSpPr>
            <a:spLocks noGrp="1"/>
          </p:cNvSpPr>
          <p:nvPr>
            <p:ph type="title"/>
          </p:nvPr>
        </p:nvSpPr>
        <p:spPr>
          <a:xfrm>
            <a:off x="1371600" y="310605"/>
            <a:ext cx="9486900" cy="674188"/>
          </a:xfr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rgbClr val="4E2314"/>
                </a:solidFill>
                <a:latin typeface="Aptos Narrow" panose="020B0004020202020204" pitchFamily="34" charset="0"/>
                <a:ea typeface="+mn-ea"/>
                <a:cs typeface="Times New Roman" panose="02020603050405020304" pitchFamily="18" charset="0"/>
              </a:rPr>
              <a:t>Current Landscape </a:t>
            </a:r>
          </a:p>
        </p:txBody>
      </p:sp>
      <p:pic>
        <p:nvPicPr>
          <p:cNvPr id="4" name="Content Placeholder 4">
            <a:extLst>
              <a:ext uri="{FF2B5EF4-FFF2-40B4-BE49-F238E27FC236}">
                <a16:creationId xmlns:a16="http://schemas.microsoft.com/office/drawing/2014/main" id="{34A16CF1-0F73-1ED3-825D-47FADC0BC923}"/>
              </a:ext>
            </a:extLst>
          </p:cNvPr>
          <p:cNvPicPr>
            <a:picLocks noChangeAspect="1"/>
          </p:cNvPicPr>
          <p:nvPr/>
        </p:nvPicPr>
        <p:blipFill>
          <a:blip r:embed="rId3"/>
          <a:stretch>
            <a:fillRect/>
          </a:stretch>
        </p:blipFill>
        <p:spPr>
          <a:xfrm>
            <a:off x="171450" y="310605"/>
            <a:ext cx="2051050" cy="674188"/>
          </a:xfrm>
          <a:prstGeom prst="rect">
            <a:avLst/>
          </a:prstGeom>
        </p:spPr>
      </p:pic>
      <p:sp>
        <p:nvSpPr>
          <p:cNvPr id="7" name="TextBox 6">
            <a:extLst>
              <a:ext uri="{FF2B5EF4-FFF2-40B4-BE49-F238E27FC236}">
                <a16:creationId xmlns:a16="http://schemas.microsoft.com/office/drawing/2014/main" id="{2422F8CA-00E3-AA60-4239-A3DCD2371A4C}"/>
              </a:ext>
            </a:extLst>
          </p:cNvPr>
          <p:cNvSpPr txBox="1"/>
          <p:nvPr/>
        </p:nvSpPr>
        <p:spPr>
          <a:xfrm>
            <a:off x="8628421" y="1585804"/>
            <a:ext cx="2385187" cy="523220"/>
          </a:xfrm>
          <a:prstGeom prst="rect">
            <a:avLst/>
          </a:prstGeom>
          <a:noFill/>
        </p:spPr>
        <p:txBody>
          <a:bodyPr wrap="square" rtlCol="0">
            <a:spAutoFit/>
          </a:bodyPr>
          <a:lstStyle/>
          <a:p>
            <a:r>
              <a:rPr lang="en-US" sz="2800" dirty="0">
                <a:solidFill>
                  <a:schemeClr val="bg1">
                    <a:lumMod val="85000"/>
                  </a:schemeClr>
                </a:solidFill>
                <a:latin typeface="Aptos Narrow" panose="020B0004020202020204" pitchFamily="34" charset="0"/>
                <a:cs typeface="Times New Roman" panose="02020603050405020304" pitchFamily="18" charset="0"/>
              </a:rPr>
              <a:t>Summarization</a:t>
            </a:r>
          </a:p>
        </p:txBody>
      </p:sp>
      <p:sp>
        <p:nvSpPr>
          <p:cNvPr id="15" name="TextBox 14">
            <a:extLst>
              <a:ext uri="{FF2B5EF4-FFF2-40B4-BE49-F238E27FC236}">
                <a16:creationId xmlns:a16="http://schemas.microsoft.com/office/drawing/2014/main" id="{72C1C2BC-22C0-03FC-514F-0648FF07FBAC}"/>
              </a:ext>
            </a:extLst>
          </p:cNvPr>
          <p:cNvSpPr txBox="1"/>
          <p:nvPr/>
        </p:nvSpPr>
        <p:spPr>
          <a:xfrm>
            <a:off x="8610354" y="2921954"/>
            <a:ext cx="3664034" cy="523220"/>
          </a:xfrm>
          <a:prstGeom prst="rect">
            <a:avLst/>
          </a:prstGeom>
          <a:noFill/>
        </p:spPr>
        <p:txBody>
          <a:bodyPr wrap="square" rtlCol="0">
            <a:spAutoFit/>
          </a:bodyPr>
          <a:lstStyle/>
          <a:p>
            <a:r>
              <a:rPr lang="en-US" sz="2800" dirty="0">
                <a:solidFill>
                  <a:schemeClr val="bg1">
                    <a:lumMod val="85000"/>
                  </a:schemeClr>
                </a:solidFill>
                <a:latin typeface="Aptos Narrow" panose="020B0004020202020204" pitchFamily="34" charset="0"/>
                <a:cs typeface="Times New Roman" panose="02020603050405020304" pitchFamily="18" charset="0"/>
              </a:rPr>
              <a:t>Asset Categorization</a:t>
            </a:r>
          </a:p>
        </p:txBody>
      </p:sp>
      <p:sp>
        <p:nvSpPr>
          <p:cNvPr id="16" name="TextBox 15">
            <a:extLst>
              <a:ext uri="{FF2B5EF4-FFF2-40B4-BE49-F238E27FC236}">
                <a16:creationId xmlns:a16="http://schemas.microsoft.com/office/drawing/2014/main" id="{E09821CF-D1A2-EFAE-DB9A-0646DDF7BDF5}"/>
              </a:ext>
            </a:extLst>
          </p:cNvPr>
          <p:cNvSpPr txBox="1"/>
          <p:nvPr/>
        </p:nvSpPr>
        <p:spPr>
          <a:xfrm>
            <a:off x="8608431" y="5666392"/>
            <a:ext cx="2250069" cy="523220"/>
          </a:xfrm>
          <a:prstGeom prst="rect">
            <a:avLst/>
          </a:prstGeom>
          <a:noFill/>
        </p:spPr>
        <p:txBody>
          <a:bodyPr wrap="square" rtlCol="0">
            <a:spAutoFit/>
          </a:bodyPr>
          <a:lstStyle/>
          <a:p>
            <a:r>
              <a:rPr lang="en-US" sz="2800" dirty="0">
                <a:solidFill>
                  <a:schemeClr val="bg1">
                    <a:lumMod val="85000"/>
                  </a:schemeClr>
                </a:solidFill>
                <a:latin typeface="Aptos Narrow" panose="020B0004020202020204" pitchFamily="34" charset="0"/>
                <a:cs typeface="Times New Roman" panose="02020603050405020304" pitchFamily="18" charset="0"/>
              </a:rPr>
              <a:t>Cybersecurity</a:t>
            </a:r>
          </a:p>
        </p:txBody>
      </p:sp>
      <p:pic>
        <p:nvPicPr>
          <p:cNvPr id="9" name="Graphic 8" descr="Document with solid fill">
            <a:extLst>
              <a:ext uri="{FF2B5EF4-FFF2-40B4-BE49-F238E27FC236}">
                <a16:creationId xmlns:a16="http://schemas.microsoft.com/office/drawing/2014/main" id="{BA3E8CDD-76AC-909F-1F86-9831D2B0831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784653" y="1552357"/>
            <a:ext cx="590114" cy="590114"/>
          </a:xfrm>
          <a:prstGeom prst="rect">
            <a:avLst/>
          </a:prstGeom>
        </p:spPr>
      </p:pic>
      <p:pic>
        <p:nvPicPr>
          <p:cNvPr id="12" name="Graphic 11" descr="Target with solid fill">
            <a:extLst>
              <a:ext uri="{FF2B5EF4-FFF2-40B4-BE49-F238E27FC236}">
                <a16:creationId xmlns:a16="http://schemas.microsoft.com/office/drawing/2014/main" id="{BE2D0988-98D7-8F60-B8FF-FE1B0A462D8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662027" y="4126231"/>
            <a:ext cx="834571" cy="794013"/>
          </a:xfrm>
          <a:prstGeom prst="rect">
            <a:avLst/>
          </a:prstGeom>
        </p:spPr>
      </p:pic>
      <p:pic>
        <p:nvPicPr>
          <p:cNvPr id="17" name="Graphic 16" descr="Hibiscus with solid fill">
            <a:extLst>
              <a:ext uri="{FF2B5EF4-FFF2-40B4-BE49-F238E27FC236}">
                <a16:creationId xmlns:a16="http://schemas.microsoft.com/office/drawing/2014/main" id="{E544B011-4E5C-1D53-D3CF-32831FC3F59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665715" y="2769549"/>
            <a:ext cx="834571" cy="834571"/>
          </a:xfrm>
          <a:prstGeom prst="rect">
            <a:avLst/>
          </a:prstGeom>
        </p:spPr>
      </p:pic>
      <p:pic>
        <p:nvPicPr>
          <p:cNvPr id="21" name="Graphic 20" descr="Robber with solid fill">
            <a:extLst>
              <a:ext uri="{FF2B5EF4-FFF2-40B4-BE49-F238E27FC236}">
                <a16:creationId xmlns:a16="http://schemas.microsoft.com/office/drawing/2014/main" id="{05E5705A-5A07-987A-A80A-BF34FE2EBDC4}"/>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641796" y="5561516"/>
            <a:ext cx="732971" cy="732971"/>
          </a:xfrm>
          <a:prstGeom prst="rect">
            <a:avLst/>
          </a:prstGeom>
        </p:spPr>
      </p:pic>
      <p:sp>
        <p:nvSpPr>
          <p:cNvPr id="54" name="TextBox 53">
            <a:extLst>
              <a:ext uri="{FF2B5EF4-FFF2-40B4-BE49-F238E27FC236}">
                <a16:creationId xmlns:a16="http://schemas.microsoft.com/office/drawing/2014/main" id="{0B30238B-4AEB-5911-4116-1674D1AED549}"/>
              </a:ext>
            </a:extLst>
          </p:cNvPr>
          <p:cNvSpPr txBox="1"/>
          <p:nvPr/>
        </p:nvSpPr>
        <p:spPr>
          <a:xfrm>
            <a:off x="8608431" y="4046185"/>
            <a:ext cx="2114952" cy="954107"/>
          </a:xfrm>
          <a:prstGeom prst="rect">
            <a:avLst/>
          </a:prstGeom>
          <a:noFill/>
        </p:spPr>
        <p:txBody>
          <a:bodyPr wrap="square" rtlCol="0">
            <a:spAutoFit/>
          </a:bodyPr>
          <a:lstStyle/>
          <a:p>
            <a:r>
              <a:rPr lang="en-US" sz="2800" dirty="0">
                <a:solidFill>
                  <a:schemeClr val="bg1">
                    <a:lumMod val="85000"/>
                  </a:schemeClr>
                </a:solidFill>
                <a:latin typeface="Aptos Narrow" panose="020B0004020202020204" pitchFamily="34" charset="0"/>
                <a:cs typeface="Times New Roman" panose="02020603050405020304" pitchFamily="18" charset="0"/>
              </a:rPr>
              <a:t>Target and Trends</a:t>
            </a:r>
          </a:p>
        </p:txBody>
      </p:sp>
      <p:pic>
        <p:nvPicPr>
          <p:cNvPr id="5" name="Picture 4">
            <a:extLst>
              <a:ext uri="{FF2B5EF4-FFF2-40B4-BE49-F238E27FC236}">
                <a16:creationId xmlns:a16="http://schemas.microsoft.com/office/drawing/2014/main" id="{04466FB7-6F39-1107-7444-04D54D0318EE}"/>
              </a:ext>
            </a:extLst>
          </p:cNvPr>
          <p:cNvPicPr>
            <a:picLocks noChangeAspect="1"/>
          </p:cNvPicPr>
          <p:nvPr/>
        </p:nvPicPr>
        <p:blipFill>
          <a:blip r:embed="rId12"/>
          <a:stretch>
            <a:fillRect/>
          </a:stretch>
        </p:blipFill>
        <p:spPr>
          <a:xfrm>
            <a:off x="772410" y="1955729"/>
            <a:ext cx="5565995" cy="3710663"/>
          </a:xfrm>
          <a:prstGeom prst="rect">
            <a:avLst/>
          </a:prstGeom>
        </p:spPr>
      </p:pic>
    </p:spTree>
    <p:extLst>
      <p:ext uri="{BB962C8B-B14F-4D97-AF65-F5344CB8AC3E}">
        <p14:creationId xmlns:p14="http://schemas.microsoft.com/office/powerpoint/2010/main" val="3777040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3" presetClass="emph" presetSubtype="2" fill="hold" grpId="1" nodeType="clickEffect">
                                  <p:stCondLst>
                                    <p:cond delay="0"/>
                                  </p:stCondLst>
                                  <p:childTnLst>
                                    <p:animClr clrSpc="rgb" dir="cw">
                                      <p:cBhvr override="childStyle">
                                        <p:cTn id="20" dur="2000" fill="hold"/>
                                        <p:tgtEl>
                                          <p:spTgt spid="7"/>
                                        </p:tgtEl>
                                        <p:attrNameLst>
                                          <p:attrName>style.color</p:attrName>
                                        </p:attrNameLst>
                                      </p:cBhvr>
                                      <p:to>
                                        <a:schemeClr val="tx1"/>
                                      </p:to>
                                    </p:animClr>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3" presetClass="emph" presetSubtype="2" fill="hold" grpId="1" nodeType="clickEffect">
                                  <p:stCondLst>
                                    <p:cond delay="0"/>
                                  </p:stCondLst>
                                  <p:childTnLst>
                                    <p:animClr clrSpc="rgb" dir="cw">
                                      <p:cBhvr override="childStyle">
                                        <p:cTn id="28" dur="2000" fill="hold"/>
                                        <p:tgtEl>
                                          <p:spTgt spid="15"/>
                                        </p:tgtEl>
                                        <p:attrNameLst>
                                          <p:attrName>style.color</p:attrName>
                                        </p:attrNameLst>
                                      </p:cBhvr>
                                      <p:to>
                                        <a:schemeClr val="tx2"/>
                                      </p:to>
                                    </p:animClr>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3" presetClass="emph" presetSubtype="2" fill="hold" grpId="1" nodeType="clickEffect">
                                  <p:stCondLst>
                                    <p:cond delay="0"/>
                                  </p:stCondLst>
                                  <p:childTnLst>
                                    <p:animClr clrSpc="rgb" dir="cw">
                                      <p:cBhvr override="childStyle">
                                        <p:cTn id="36" dur="2000" fill="hold"/>
                                        <p:tgtEl>
                                          <p:spTgt spid="54"/>
                                        </p:tgtEl>
                                        <p:attrNameLst>
                                          <p:attrName>style.color</p:attrName>
                                        </p:attrNameLst>
                                      </p:cBhvr>
                                      <p:to>
                                        <a:schemeClr val="tx1"/>
                                      </p:to>
                                    </p:animClr>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1"/>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3" presetClass="emph" presetSubtype="2" fill="hold" grpId="1" nodeType="clickEffect">
                                  <p:stCondLst>
                                    <p:cond delay="0"/>
                                  </p:stCondLst>
                                  <p:childTnLst>
                                    <p:animClr clrSpc="rgb" dir="cw">
                                      <p:cBhvr override="childStyle">
                                        <p:cTn id="44" dur="2000" fill="hold"/>
                                        <p:tgtEl>
                                          <p:spTgt spid="16"/>
                                        </p:tgtEl>
                                        <p:attrNameLst>
                                          <p:attrName>style.color</p:attrName>
                                        </p:attrNameLst>
                                      </p:cBhvr>
                                      <p:to>
                                        <a:schemeClr val="tx1"/>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P spid="15" grpId="0"/>
      <p:bldP spid="15" grpId="1"/>
      <p:bldP spid="16" grpId="0"/>
      <p:bldP spid="16" grpId="1"/>
      <p:bldP spid="54" grpId="0"/>
      <p:bldP spid="54" grpId="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29CF92-0D90-EA40-0865-FB929814EBE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90E92C4-7C59-77A8-FC2A-1BCF89E1681C}"/>
              </a:ext>
            </a:extLst>
          </p:cNvPr>
          <p:cNvSpPr>
            <a:spLocks noGrp="1"/>
          </p:cNvSpPr>
          <p:nvPr>
            <p:ph type="title"/>
          </p:nvPr>
        </p:nvSpPr>
        <p:spPr>
          <a:xfrm>
            <a:off x="1371600" y="310605"/>
            <a:ext cx="9486900" cy="674188"/>
          </a:xfrm>
        </p:spPr>
        <p:txBody>
          <a:bodyPr>
            <a:normAutofit/>
          </a:bodyPr>
          <a:lstStyle/>
          <a:p>
            <a:pPr algn="ctr"/>
            <a:r>
              <a:rPr lang="en-US" b="1" dirty="0">
                <a:solidFill>
                  <a:srgbClr val="4E2314"/>
                </a:solidFill>
                <a:latin typeface="Aptos Narrow" panose="020B0004020202020204" pitchFamily="34" charset="0"/>
                <a:ea typeface="+mn-ea"/>
                <a:cs typeface="Times New Roman" panose="02020603050405020304" pitchFamily="18" charset="0"/>
              </a:rPr>
              <a:t>Exploratory Data Analysis</a:t>
            </a:r>
          </a:p>
        </p:txBody>
      </p:sp>
      <p:pic>
        <p:nvPicPr>
          <p:cNvPr id="4" name="Content Placeholder 4">
            <a:extLst>
              <a:ext uri="{FF2B5EF4-FFF2-40B4-BE49-F238E27FC236}">
                <a16:creationId xmlns:a16="http://schemas.microsoft.com/office/drawing/2014/main" id="{A187F3C5-FAA2-FAFC-5C1D-D29598B70321}"/>
              </a:ext>
            </a:extLst>
          </p:cNvPr>
          <p:cNvPicPr>
            <a:picLocks noChangeAspect="1"/>
          </p:cNvPicPr>
          <p:nvPr/>
        </p:nvPicPr>
        <p:blipFill>
          <a:blip r:embed="rId3"/>
          <a:stretch>
            <a:fillRect/>
          </a:stretch>
        </p:blipFill>
        <p:spPr>
          <a:xfrm>
            <a:off x="171450" y="310605"/>
            <a:ext cx="2051050" cy="674188"/>
          </a:xfrm>
          <a:prstGeom prst="rect">
            <a:avLst/>
          </a:prstGeom>
        </p:spPr>
      </p:pic>
      <p:pic>
        <p:nvPicPr>
          <p:cNvPr id="25" name="Picture 24" descr="A close-up of words&#10;&#10;Description automatically generated">
            <a:extLst>
              <a:ext uri="{FF2B5EF4-FFF2-40B4-BE49-F238E27FC236}">
                <a16:creationId xmlns:a16="http://schemas.microsoft.com/office/drawing/2014/main" id="{B366D792-475F-1FF8-2E95-EFB137AB8524}"/>
              </a:ext>
            </a:extLst>
          </p:cNvPr>
          <p:cNvPicPr>
            <a:picLocks noChangeAspect="1"/>
          </p:cNvPicPr>
          <p:nvPr/>
        </p:nvPicPr>
        <p:blipFill>
          <a:blip r:embed="rId4"/>
          <a:stretch>
            <a:fillRect/>
          </a:stretch>
        </p:blipFill>
        <p:spPr>
          <a:xfrm>
            <a:off x="2635780" y="1393372"/>
            <a:ext cx="6920439" cy="5087346"/>
          </a:xfrm>
          <a:prstGeom prst="rect">
            <a:avLst/>
          </a:prstGeom>
        </p:spPr>
      </p:pic>
      <p:pic>
        <p:nvPicPr>
          <p:cNvPr id="28" name="Graphic 27" descr="Repeat with solid fill">
            <a:extLst>
              <a:ext uri="{FF2B5EF4-FFF2-40B4-BE49-F238E27FC236}">
                <a16:creationId xmlns:a16="http://schemas.microsoft.com/office/drawing/2014/main" id="{97512EB9-58CF-4CF7-0FA7-E817BCEC34B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637520" y="3241766"/>
            <a:ext cx="914400" cy="914400"/>
          </a:xfrm>
          <a:prstGeom prst="rect">
            <a:avLst/>
          </a:prstGeom>
        </p:spPr>
      </p:pic>
      <p:sp>
        <p:nvSpPr>
          <p:cNvPr id="29" name="Rectangle 28">
            <a:extLst>
              <a:ext uri="{FF2B5EF4-FFF2-40B4-BE49-F238E27FC236}">
                <a16:creationId xmlns:a16="http://schemas.microsoft.com/office/drawing/2014/main" id="{F57805A6-D75D-30BB-7C85-E2574FF21021}"/>
              </a:ext>
            </a:extLst>
          </p:cNvPr>
          <p:cNvSpPr/>
          <p:nvPr/>
        </p:nvSpPr>
        <p:spPr>
          <a:xfrm>
            <a:off x="4807130" y="2351313"/>
            <a:ext cx="531223" cy="2238103"/>
          </a:xfrm>
          <a:prstGeom prst="rect">
            <a:avLst/>
          </a:prstGeom>
          <a:noFill/>
          <a:ln w="222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6339BE42-E124-9368-92D9-EA0D87089916}"/>
              </a:ext>
            </a:extLst>
          </p:cNvPr>
          <p:cNvSpPr/>
          <p:nvPr/>
        </p:nvSpPr>
        <p:spPr>
          <a:xfrm>
            <a:off x="5246913" y="5355770"/>
            <a:ext cx="2137956" cy="380277"/>
          </a:xfrm>
          <a:prstGeom prst="rect">
            <a:avLst/>
          </a:prstGeom>
          <a:noFill/>
          <a:ln w="222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F2D0ADAB-B756-DA34-8C8B-2E6386037048}"/>
              </a:ext>
            </a:extLst>
          </p:cNvPr>
          <p:cNvSpPr/>
          <p:nvPr/>
        </p:nvSpPr>
        <p:spPr>
          <a:xfrm>
            <a:off x="5246913" y="5728105"/>
            <a:ext cx="2669178" cy="380277"/>
          </a:xfrm>
          <a:prstGeom prst="rect">
            <a:avLst/>
          </a:prstGeom>
          <a:noFill/>
          <a:ln w="222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50D1667F-482E-DF4B-09B0-BF70B9E2A33F}"/>
              </a:ext>
            </a:extLst>
          </p:cNvPr>
          <p:cNvSpPr/>
          <p:nvPr/>
        </p:nvSpPr>
        <p:spPr>
          <a:xfrm>
            <a:off x="6419654" y="3180461"/>
            <a:ext cx="2846266" cy="380277"/>
          </a:xfrm>
          <a:prstGeom prst="rect">
            <a:avLst/>
          </a:prstGeom>
          <a:noFill/>
          <a:ln w="222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15F21E0A-4937-84F8-A5EF-4E3BF207DAC5}"/>
              </a:ext>
            </a:extLst>
          </p:cNvPr>
          <p:cNvSpPr txBox="1"/>
          <p:nvPr/>
        </p:nvSpPr>
        <p:spPr>
          <a:xfrm>
            <a:off x="10319219" y="4345579"/>
            <a:ext cx="1706749" cy="1200329"/>
          </a:xfrm>
          <a:prstGeom prst="rect">
            <a:avLst/>
          </a:prstGeom>
          <a:noFill/>
        </p:spPr>
        <p:txBody>
          <a:bodyPr wrap="none" rtlCol="0">
            <a:spAutoFit/>
          </a:bodyPr>
          <a:lstStyle/>
          <a:p>
            <a:pPr marL="285750" indent="-285750">
              <a:buFont typeface="Wingdings" pitchFamily="2" charset="2"/>
              <a:buChar char="q"/>
            </a:pPr>
            <a:r>
              <a:rPr lang="en-US" dirty="0">
                <a:latin typeface="Aptos Narrow" panose="020B0004020202020204" pitchFamily="34" charset="0"/>
              </a:rPr>
              <a:t>EUR MN</a:t>
            </a:r>
          </a:p>
          <a:p>
            <a:pPr marL="285750" indent="-285750">
              <a:buFont typeface="Wingdings" pitchFamily="2" charset="2"/>
              <a:buChar char="q"/>
            </a:pPr>
            <a:r>
              <a:rPr lang="en-US" dirty="0">
                <a:latin typeface="Aptos Narrow" panose="020B0004020202020204" pitchFamily="34" charset="0"/>
              </a:rPr>
              <a:t>NET SALE</a:t>
            </a:r>
          </a:p>
          <a:p>
            <a:pPr marL="285750" indent="-285750">
              <a:buFont typeface="Wingdings" pitchFamily="2" charset="2"/>
              <a:buChar char="q"/>
            </a:pPr>
            <a:r>
              <a:rPr lang="en-US" dirty="0">
                <a:latin typeface="Aptos Narrow" panose="020B0004020202020204" pitchFamily="34" charset="0"/>
              </a:rPr>
              <a:t>OPER PROFIT</a:t>
            </a:r>
          </a:p>
          <a:p>
            <a:pPr marL="285750" indent="-285750">
              <a:buFont typeface="Wingdings" pitchFamily="2" charset="2"/>
              <a:buChar char="q"/>
            </a:pPr>
            <a:r>
              <a:rPr lang="en-US" dirty="0">
                <a:latin typeface="Aptos Narrow" panose="020B0004020202020204" pitchFamily="34" charset="0"/>
              </a:rPr>
              <a:t>EUR MILLION</a:t>
            </a:r>
          </a:p>
        </p:txBody>
      </p:sp>
    </p:spTree>
    <p:extLst>
      <p:ext uri="{BB962C8B-B14F-4D97-AF65-F5344CB8AC3E}">
        <p14:creationId xmlns:p14="http://schemas.microsoft.com/office/powerpoint/2010/main" val="5792932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D420E5-A7AC-3D99-9701-6FEB21B680B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25E9E6B-64B7-399F-5CFD-7F709D9F34CE}"/>
              </a:ext>
            </a:extLst>
          </p:cNvPr>
          <p:cNvSpPr>
            <a:spLocks noGrp="1"/>
          </p:cNvSpPr>
          <p:nvPr>
            <p:ph type="title"/>
          </p:nvPr>
        </p:nvSpPr>
        <p:spPr>
          <a:xfrm>
            <a:off x="1371600" y="310605"/>
            <a:ext cx="9486900" cy="674188"/>
          </a:xfrm>
        </p:spPr>
        <p:txBody>
          <a:bodyPr vert="horz" lIns="91440" tIns="45720" rIns="91440" bIns="45720" rtlCol="0" anchor="b">
            <a:normAutofit/>
          </a:bodyPr>
          <a:lstStyle/>
          <a:p>
            <a:pPr algn="ctr"/>
            <a:r>
              <a:rPr lang="en-US" b="1" dirty="0" err="1">
                <a:solidFill>
                  <a:srgbClr val="4E2314"/>
                </a:solidFill>
                <a:latin typeface="Aptos Narrow" panose="020B0004020202020204" pitchFamily="34" charset="0"/>
                <a:ea typeface="+mn-ea"/>
                <a:cs typeface="Times New Roman" panose="02020603050405020304" pitchFamily="18" charset="0"/>
              </a:rPr>
              <a:t>Wordlcoud</a:t>
            </a:r>
            <a:r>
              <a:rPr lang="en-US" b="1" dirty="0">
                <a:solidFill>
                  <a:srgbClr val="4E2314"/>
                </a:solidFill>
                <a:latin typeface="Aptos Narrow" panose="020B0004020202020204" pitchFamily="34" charset="0"/>
                <a:ea typeface="+mn-ea"/>
                <a:cs typeface="Times New Roman" panose="02020603050405020304" pitchFamily="18" charset="0"/>
              </a:rPr>
              <a:t> by sentiment</a:t>
            </a:r>
          </a:p>
        </p:txBody>
      </p:sp>
      <p:pic>
        <p:nvPicPr>
          <p:cNvPr id="4" name="Content Placeholder 4">
            <a:extLst>
              <a:ext uri="{FF2B5EF4-FFF2-40B4-BE49-F238E27FC236}">
                <a16:creationId xmlns:a16="http://schemas.microsoft.com/office/drawing/2014/main" id="{D7996DD9-05A0-5F68-05DF-2FA8C195F75B}"/>
              </a:ext>
            </a:extLst>
          </p:cNvPr>
          <p:cNvPicPr>
            <a:picLocks noChangeAspect="1"/>
          </p:cNvPicPr>
          <p:nvPr/>
        </p:nvPicPr>
        <p:blipFill>
          <a:blip r:embed="rId3"/>
          <a:stretch>
            <a:fillRect/>
          </a:stretch>
        </p:blipFill>
        <p:spPr>
          <a:xfrm>
            <a:off x="171450" y="310605"/>
            <a:ext cx="2051050" cy="674188"/>
          </a:xfrm>
          <a:prstGeom prst="rect">
            <a:avLst/>
          </a:prstGeom>
        </p:spPr>
      </p:pic>
      <p:sp>
        <p:nvSpPr>
          <p:cNvPr id="16" name="TextBox 15">
            <a:extLst>
              <a:ext uri="{FF2B5EF4-FFF2-40B4-BE49-F238E27FC236}">
                <a16:creationId xmlns:a16="http://schemas.microsoft.com/office/drawing/2014/main" id="{F8575166-C897-CF41-9CFE-7455E279FEF3}"/>
              </a:ext>
            </a:extLst>
          </p:cNvPr>
          <p:cNvSpPr txBox="1"/>
          <p:nvPr/>
        </p:nvSpPr>
        <p:spPr>
          <a:xfrm>
            <a:off x="1196975" y="4569004"/>
            <a:ext cx="2801257" cy="276999"/>
          </a:xfrm>
          <a:prstGeom prst="rect">
            <a:avLst/>
          </a:prstGeom>
          <a:noFill/>
        </p:spPr>
        <p:txBody>
          <a:bodyPr wrap="square">
            <a:spAutoFit/>
          </a:bodyPr>
          <a:lstStyle/>
          <a:p>
            <a:pPr algn="ctr"/>
            <a:r>
              <a:rPr lang="en-US" sz="1200" b="1" dirty="0">
                <a:latin typeface="Times" pitchFamily="2" charset="0"/>
              </a:rPr>
              <a:t>EUR, MN, Company, Finnish</a:t>
            </a:r>
          </a:p>
        </p:txBody>
      </p:sp>
      <p:sp>
        <p:nvSpPr>
          <p:cNvPr id="18" name="TextBox 17">
            <a:extLst>
              <a:ext uri="{FF2B5EF4-FFF2-40B4-BE49-F238E27FC236}">
                <a16:creationId xmlns:a16="http://schemas.microsoft.com/office/drawing/2014/main" id="{ED2FB548-6AA4-AEC2-9701-94D93CB3DD3B}"/>
              </a:ext>
            </a:extLst>
          </p:cNvPr>
          <p:cNvSpPr txBox="1"/>
          <p:nvPr/>
        </p:nvSpPr>
        <p:spPr>
          <a:xfrm>
            <a:off x="4088492" y="4545322"/>
            <a:ext cx="4053115" cy="276999"/>
          </a:xfrm>
          <a:prstGeom prst="rect">
            <a:avLst/>
          </a:prstGeom>
          <a:noFill/>
        </p:spPr>
        <p:txBody>
          <a:bodyPr wrap="square">
            <a:spAutoFit/>
          </a:bodyPr>
          <a:lstStyle/>
          <a:p>
            <a:pPr algn="ctr"/>
            <a:r>
              <a:rPr lang="en-US" sz="1200" b="1" dirty="0">
                <a:latin typeface="Times" pitchFamily="2" charset="0"/>
              </a:rPr>
              <a:t>Finnish, EUR, Company, Mn</a:t>
            </a:r>
          </a:p>
        </p:txBody>
      </p:sp>
      <p:sp>
        <p:nvSpPr>
          <p:cNvPr id="28" name="TextBox 27">
            <a:extLst>
              <a:ext uri="{FF2B5EF4-FFF2-40B4-BE49-F238E27FC236}">
                <a16:creationId xmlns:a16="http://schemas.microsoft.com/office/drawing/2014/main" id="{6A7BC6EF-2415-553C-05C8-31234D4C5F1B}"/>
              </a:ext>
            </a:extLst>
          </p:cNvPr>
          <p:cNvSpPr txBox="1"/>
          <p:nvPr/>
        </p:nvSpPr>
        <p:spPr>
          <a:xfrm>
            <a:off x="8645934" y="4569004"/>
            <a:ext cx="3095872" cy="276999"/>
          </a:xfrm>
          <a:prstGeom prst="rect">
            <a:avLst/>
          </a:prstGeom>
          <a:noFill/>
        </p:spPr>
        <p:txBody>
          <a:bodyPr wrap="square">
            <a:spAutoFit/>
          </a:bodyPr>
          <a:lstStyle/>
          <a:p>
            <a:r>
              <a:rPr lang="en-US" sz="1200" b="1" dirty="0" err="1">
                <a:latin typeface="Times" pitchFamily="2" charset="0"/>
              </a:rPr>
              <a:t>Oper</a:t>
            </a:r>
            <a:r>
              <a:rPr lang="en-US" sz="1200" b="1" dirty="0">
                <a:latin typeface="Times" pitchFamily="2" charset="0"/>
              </a:rPr>
              <a:t>, Company, Service, Finnish</a:t>
            </a:r>
          </a:p>
        </p:txBody>
      </p:sp>
      <p:pic>
        <p:nvPicPr>
          <p:cNvPr id="14" name="Picture 13" descr="A close-up of words&#10;&#10;Description automatically generated">
            <a:extLst>
              <a:ext uri="{FF2B5EF4-FFF2-40B4-BE49-F238E27FC236}">
                <a16:creationId xmlns:a16="http://schemas.microsoft.com/office/drawing/2014/main" id="{A715DF15-55B9-C2C4-C51D-6AA1272C54BD}"/>
              </a:ext>
            </a:extLst>
          </p:cNvPr>
          <p:cNvPicPr>
            <a:picLocks noChangeAspect="1"/>
          </p:cNvPicPr>
          <p:nvPr/>
        </p:nvPicPr>
        <p:blipFill>
          <a:blip r:embed="rId4"/>
          <a:stretch>
            <a:fillRect/>
          </a:stretch>
        </p:blipFill>
        <p:spPr>
          <a:xfrm>
            <a:off x="3975450" y="2077603"/>
            <a:ext cx="4241098" cy="2349385"/>
          </a:xfrm>
          <a:prstGeom prst="rect">
            <a:avLst/>
          </a:prstGeom>
        </p:spPr>
      </p:pic>
      <p:pic>
        <p:nvPicPr>
          <p:cNvPr id="17" name="Picture 16" descr="A close-up of words&#10;&#10;Description automatically generated">
            <a:extLst>
              <a:ext uri="{FF2B5EF4-FFF2-40B4-BE49-F238E27FC236}">
                <a16:creationId xmlns:a16="http://schemas.microsoft.com/office/drawing/2014/main" id="{CCDE6CD8-A0EB-445D-6C3E-FC1282733649}"/>
              </a:ext>
            </a:extLst>
          </p:cNvPr>
          <p:cNvPicPr>
            <a:picLocks noChangeAspect="1"/>
          </p:cNvPicPr>
          <p:nvPr/>
        </p:nvPicPr>
        <p:blipFill>
          <a:blip r:embed="rId5"/>
          <a:stretch>
            <a:fillRect/>
          </a:stretch>
        </p:blipFill>
        <p:spPr>
          <a:xfrm>
            <a:off x="7867873" y="2088713"/>
            <a:ext cx="4094644" cy="2274281"/>
          </a:xfrm>
          <a:prstGeom prst="rect">
            <a:avLst/>
          </a:prstGeom>
        </p:spPr>
      </p:pic>
      <p:pic>
        <p:nvPicPr>
          <p:cNvPr id="20" name="Picture 19" descr="A close-up of words&#10;&#10;Description automatically generated">
            <a:extLst>
              <a:ext uri="{FF2B5EF4-FFF2-40B4-BE49-F238E27FC236}">
                <a16:creationId xmlns:a16="http://schemas.microsoft.com/office/drawing/2014/main" id="{78EDB65A-10D4-1736-CB59-23D20BCAF710}"/>
              </a:ext>
            </a:extLst>
          </p:cNvPr>
          <p:cNvPicPr>
            <a:picLocks noChangeAspect="1"/>
          </p:cNvPicPr>
          <p:nvPr/>
        </p:nvPicPr>
        <p:blipFill>
          <a:blip r:embed="rId6"/>
          <a:stretch>
            <a:fillRect/>
          </a:stretch>
        </p:blipFill>
        <p:spPr>
          <a:xfrm>
            <a:off x="534488" y="2088713"/>
            <a:ext cx="4094643" cy="2349385"/>
          </a:xfrm>
          <a:prstGeom prst="rect">
            <a:avLst/>
          </a:prstGeom>
        </p:spPr>
      </p:pic>
    </p:spTree>
    <p:extLst>
      <p:ext uri="{BB962C8B-B14F-4D97-AF65-F5344CB8AC3E}">
        <p14:creationId xmlns:p14="http://schemas.microsoft.com/office/powerpoint/2010/main" val="3758619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3" presetClass="exit" presetSubtype="10" fill="hold" grpId="1" nodeType="withEffect">
                                  <p:stCondLst>
                                    <p:cond delay="0"/>
                                  </p:stCondLst>
                                  <p:childTnLst>
                                    <p:animEffect transition="out" filter="blinds(horizontal)">
                                      <p:cBhvr>
                                        <p:cTn id="8" dur="500"/>
                                        <p:tgtEl>
                                          <p:spTgt spid="16"/>
                                        </p:tgtEl>
                                      </p:cBhvr>
                                    </p:animEffect>
                                    <p:set>
                                      <p:cBhvr>
                                        <p:cTn id="9" dur="1" fill="hold">
                                          <p:stCondLst>
                                            <p:cond delay="499"/>
                                          </p:stCondLst>
                                        </p:cTn>
                                        <p:tgtEl>
                                          <p:spTgt spid="16"/>
                                        </p:tgtEl>
                                        <p:attrNameLst>
                                          <p:attrName>style.visibility</p:attrName>
                                        </p:attrNameLst>
                                      </p:cBhvr>
                                      <p:to>
                                        <p:strVal val="hidden"/>
                                      </p:to>
                                    </p:set>
                                  </p:childTnLst>
                                </p:cTn>
                              </p:par>
                              <p:par>
                                <p:cTn id="10" presetID="1" presetClass="entr" presetSubtype="0" fill="hold" grpId="0" nodeType="withEffect">
                                  <p:stCondLst>
                                    <p:cond delay="0"/>
                                  </p:stCondLst>
                                  <p:childTnLst>
                                    <p:set>
                                      <p:cBhvr>
                                        <p:cTn id="11" dur="1" fill="hold">
                                          <p:stCondLst>
                                            <p:cond delay="0"/>
                                          </p:stCondLst>
                                        </p:cTn>
                                        <p:tgtEl>
                                          <p:spTgt spid="18"/>
                                        </p:tgtEl>
                                        <p:attrNameLst>
                                          <p:attrName>style.visibility</p:attrName>
                                        </p:attrNameLst>
                                      </p:cBhvr>
                                      <p:to>
                                        <p:strVal val="visible"/>
                                      </p:to>
                                    </p:set>
                                  </p:childTnLst>
                                </p:cTn>
                              </p:par>
                              <p:par>
                                <p:cTn id="12" presetID="1" presetClass="exit" presetSubtype="0" fill="hold" grpId="1" nodeType="withEffect">
                                  <p:stCondLst>
                                    <p:cond delay="0"/>
                                  </p:stCondLst>
                                  <p:childTnLst>
                                    <p:set>
                                      <p:cBhvr>
                                        <p:cTn id="13" dur="1" fill="hold">
                                          <p:stCondLst>
                                            <p:cond delay="0"/>
                                          </p:stCondLst>
                                        </p:cTn>
                                        <p:tgtEl>
                                          <p:spTgt spid="18"/>
                                        </p:tgtEl>
                                        <p:attrNameLst>
                                          <p:attrName>style.visibility</p:attrName>
                                        </p:attrNameLst>
                                      </p:cBhvr>
                                      <p:to>
                                        <p:strVal val="hidden"/>
                                      </p:to>
                                    </p:set>
                                  </p:childTnLst>
                                </p:cTn>
                              </p:par>
                              <p:par>
                                <p:cTn id="14" presetID="1" presetClass="entr" presetSubtype="0" fill="hold" grpId="0" nodeType="withEffect">
                                  <p:stCondLst>
                                    <p:cond delay="0"/>
                                  </p:stCondLst>
                                  <p:childTnLst>
                                    <p:set>
                                      <p:cBhvr>
                                        <p:cTn id="15" dur="1" fill="hold">
                                          <p:stCondLst>
                                            <p:cond delay="0"/>
                                          </p:stCondLst>
                                        </p:cTn>
                                        <p:tgtEl>
                                          <p:spTgt spid="28"/>
                                        </p:tgtEl>
                                        <p:attrNameLst>
                                          <p:attrName>style.visibility</p:attrName>
                                        </p:attrNameLst>
                                      </p:cBhvr>
                                      <p:to>
                                        <p:strVal val="visible"/>
                                      </p:to>
                                    </p:set>
                                  </p:childTnLst>
                                </p:cTn>
                              </p:par>
                              <p:par>
                                <p:cTn id="16" presetID="9" presetClass="exit" presetSubtype="0" fill="hold" grpId="1" nodeType="withEffect">
                                  <p:stCondLst>
                                    <p:cond delay="0"/>
                                  </p:stCondLst>
                                  <p:childTnLst>
                                    <p:animEffect transition="out" filter="dissolve">
                                      <p:cBhvr>
                                        <p:cTn id="17" dur="500"/>
                                        <p:tgtEl>
                                          <p:spTgt spid="28"/>
                                        </p:tgtEl>
                                      </p:cBhvr>
                                    </p:animEffect>
                                    <p:set>
                                      <p:cBhvr>
                                        <p:cTn id="18" dur="1" fill="hold">
                                          <p:stCondLst>
                                            <p:cond delay="499"/>
                                          </p:stCondLst>
                                        </p:cTn>
                                        <p:tgtEl>
                                          <p:spTgt spid="2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6" grpId="1"/>
      <p:bldP spid="18" grpId="0"/>
      <p:bldP spid="18" grpId="1"/>
      <p:bldP spid="28" grpId="0"/>
      <p:bldP spid="28"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D847E6-C1AD-4E59-22CB-F12AE559DD8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F868BC2-3B68-22CB-1ED2-4A00B3B61A86}"/>
              </a:ext>
            </a:extLst>
          </p:cNvPr>
          <p:cNvSpPr>
            <a:spLocks noGrp="1"/>
          </p:cNvSpPr>
          <p:nvPr>
            <p:ph type="title"/>
          </p:nvPr>
        </p:nvSpPr>
        <p:spPr>
          <a:xfrm>
            <a:off x="1371600" y="310605"/>
            <a:ext cx="9486900" cy="674188"/>
          </a:xfrm>
        </p:spPr>
        <p:txBody>
          <a:bodyPr>
            <a:normAutofit/>
          </a:bodyPr>
          <a:lstStyle/>
          <a:p>
            <a:pPr algn="ctr"/>
            <a:r>
              <a:rPr lang="en-US" b="1" dirty="0">
                <a:solidFill>
                  <a:srgbClr val="4E2314"/>
                </a:solidFill>
                <a:latin typeface="Aptos Narrow" panose="020B0004020202020204" pitchFamily="34" charset="0"/>
                <a:ea typeface="+mn-ea"/>
                <a:cs typeface="Times New Roman" panose="02020603050405020304" pitchFamily="18" charset="0"/>
              </a:rPr>
              <a:t>N-Grams</a:t>
            </a:r>
          </a:p>
        </p:txBody>
      </p:sp>
      <p:pic>
        <p:nvPicPr>
          <p:cNvPr id="4" name="Content Placeholder 4">
            <a:extLst>
              <a:ext uri="{FF2B5EF4-FFF2-40B4-BE49-F238E27FC236}">
                <a16:creationId xmlns:a16="http://schemas.microsoft.com/office/drawing/2014/main" id="{FC8CCDB4-3680-FF79-234A-FD329426ABB5}"/>
              </a:ext>
            </a:extLst>
          </p:cNvPr>
          <p:cNvPicPr>
            <a:picLocks noChangeAspect="1"/>
          </p:cNvPicPr>
          <p:nvPr/>
        </p:nvPicPr>
        <p:blipFill>
          <a:blip r:embed="rId3"/>
          <a:stretch>
            <a:fillRect/>
          </a:stretch>
        </p:blipFill>
        <p:spPr>
          <a:xfrm>
            <a:off x="171450" y="310605"/>
            <a:ext cx="2051050" cy="674188"/>
          </a:xfrm>
          <a:prstGeom prst="rect">
            <a:avLst/>
          </a:prstGeom>
        </p:spPr>
      </p:pic>
      <p:pic>
        <p:nvPicPr>
          <p:cNvPr id="7" name="Picture 6">
            <a:extLst>
              <a:ext uri="{FF2B5EF4-FFF2-40B4-BE49-F238E27FC236}">
                <a16:creationId xmlns:a16="http://schemas.microsoft.com/office/drawing/2014/main" id="{CA8C79CD-35BB-2F0F-4BF9-BDEF94816645}"/>
              </a:ext>
            </a:extLst>
          </p:cNvPr>
          <p:cNvPicPr>
            <a:picLocks noChangeAspect="1"/>
          </p:cNvPicPr>
          <p:nvPr/>
        </p:nvPicPr>
        <p:blipFill>
          <a:blip r:embed="rId4"/>
          <a:stretch>
            <a:fillRect/>
          </a:stretch>
        </p:blipFill>
        <p:spPr>
          <a:xfrm>
            <a:off x="6418216" y="1981340"/>
            <a:ext cx="4940745" cy="3287346"/>
          </a:xfrm>
          <a:prstGeom prst="rect">
            <a:avLst/>
          </a:prstGeom>
        </p:spPr>
      </p:pic>
      <p:pic>
        <p:nvPicPr>
          <p:cNvPr id="10" name="Picture 9">
            <a:extLst>
              <a:ext uri="{FF2B5EF4-FFF2-40B4-BE49-F238E27FC236}">
                <a16:creationId xmlns:a16="http://schemas.microsoft.com/office/drawing/2014/main" id="{FCA2B317-5C90-80A4-B98E-33DFEAE33458}"/>
              </a:ext>
            </a:extLst>
          </p:cNvPr>
          <p:cNvPicPr>
            <a:picLocks noChangeAspect="1"/>
          </p:cNvPicPr>
          <p:nvPr/>
        </p:nvPicPr>
        <p:blipFill>
          <a:blip r:embed="rId5"/>
          <a:stretch>
            <a:fillRect/>
          </a:stretch>
        </p:blipFill>
        <p:spPr>
          <a:xfrm>
            <a:off x="350841" y="1981340"/>
            <a:ext cx="5281151" cy="3287346"/>
          </a:xfrm>
          <a:prstGeom prst="rect">
            <a:avLst/>
          </a:prstGeom>
        </p:spPr>
      </p:pic>
    </p:spTree>
    <p:extLst>
      <p:ext uri="{BB962C8B-B14F-4D97-AF65-F5344CB8AC3E}">
        <p14:creationId xmlns:p14="http://schemas.microsoft.com/office/powerpoint/2010/main" val="25725562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D847E6-C1AD-4E59-22CB-F12AE559DD8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F868BC2-3B68-22CB-1ED2-4A00B3B61A86}"/>
              </a:ext>
            </a:extLst>
          </p:cNvPr>
          <p:cNvSpPr>
            <a:spLocks noGrp="1"/>
          </p:cNvSpPr>
          <p:nvPr>
            <p:ph type="title"/>
          </p:nvPr>
        </p:nvSpPr>
        <p:spPr>
          <a:xfrm>
            <a:off x="1475921" y="310605"/>
            <a:ext cx="9486900" cy="674188"/>
          </a:xfrm>
        </p:spPr>
        <p:txBody>
          <a:bodyPr>
            <a:normAutofit/>
          </a:bodyPr>
          <a:lstStyle/>
          <a:p>
            <a:pPr algn="ctr"/>
            <a:r>
              <a:rPr lang="en-US" b="1" dirty="0">
                <a:solidFill>
                  <a:srgbClr val="4E2314"/>
                </a:solidFill>
                <a:latin typeface="Aptos Narrow" panose="020B0004020202020204" pitchFamily="34" charset="0"/>
                <a:ea typeface="+mn-ea"/>
                <a:cs typeface="Times New Roman" panose="02020603050405020304" pitchFamily="18" charset="0"/>
              </a:rPr>
              <a:t>Named Entity Recognition</a:t>
            </a:r>
          </a:p>
        </p:txBody>
      </p:sp>
      <p:pic>
        <p:nvPicPr>
          <p:cNvPr id="4" name="Content Placeholder 4">
            <a:extLst>
              <a:ext uri="{FF2B5EF4-FFF2-40B4-BE49-F238E27FC236}">
                <a16:creationId xmlns:a16="http://schemas.microsoft.com/office/drawing/2014/main" id="{FC8CCDB4-3680-FF79-234A-FD329426ABB5}"/>
              </a:ext>
            </a:extLst>
          </p:cNvPr>
          <p:cNvPicPr>
            <a:picLocks noChangeAspect="1"/>
          </p:cNvPicPr>
          <p:nvPr/>
        </p:nvPicPr>
        <p:blipFill>
          <a:blip r:embed="rId3"/>
          <a:stretch>
            <a:fillRect/>
          </a:stretch>
        </p:blipFill>
        <p:spPr>
          <a:xfrm>
            <a:off x="171450" y="310605"/>
            <a:ext cx="2051050" cy="674188"/>
          </a:xfrm>
          <a:prstGeom prst="rect">
            <a:avLst/>
          </a:prstGeom>
        </p:spPr>
      </p:pic>
      <p:pic>
        <p:nvPicPr>
          <p:cNvPr id="11" name="Picture 10" descr="A blue and white circle with a paper and icons&#10;&#10;Description automatically generated">
            <a:extLst>
              <a:ext uri="{FF2B5EF4-FFF2-40B4-BE49-F238E27FC236}">
                <a16:creationId xmlns:a16="http://schemas.microsoft.com/office/drawing/2014/main" id="{D264EE1D-F1F8-CBDF-BB7C-743AE2AA6613}"/>
              </a:ext>
            </a:extLst>
          </p:cNvPr>
          <p:cNvPicPr>
            <a:picLocks noChangeAspect="1"/>
          </p:cNvPicPr>
          <p:nvPr/>
        </p:nvPicPr>
        <p:blipFill>
          <a:blip r:embed="rId4"/>
          <a:stretch>
            <a:fillRect/>
          </a:stretch>
        </p:blipFill>
        <p:spPr>
          <a:xfrm>
            <a:off x="7353689" y="3326334"/>
            <a:ext cx="901589" cy="1025946"/>
          </a:xfrm>
          <a:prstGeom prst="rect">
            <a:avLst/>
          </a:prstGeom>
        </p:spPr>
      </p:pic>
      <p:pic>
        <p:nvPicPr>
          <p:cNvPr id="5" name="Picture 4">
            <a:extLst>
              <a:ext uri="{FF2B5EF4-FFF2-40B4-BE49-F238E27FC236}">
                <a16:creationId xmlns:a16="http://schemas.microsoft.com/office/drawing/2014/main" id="{71F9D207-5E10-C066-D505-9A68F5C40F58}"/>
              </a:ext>
            </a:extLst>
          </p:cNvPr>
          <p:cNvPicPr>
            <a:picLocks noChangeAspect="1"/>
          </p:cNvPicPr>
          <p:nvPr/>
        </p:nvPicPr>
        <p:blipFill>
          <a:blip r:embed="rId5"/>
          <a:stretch>
            <a:fillRect/>
          </a:stretch>
        </p:blipFill>
        <p:spPr>
          <a:xfrm>
            <a:off x="624477" y="2146710"/>
            <a:ext cx="5594894" cy="3342536"/>
          </a:xfrm>
          <a:prstGeom prst="rect">
            <a:avLst/>
          </a:prstGeom>
        </p:spPr>
      </p:pic>
      <p:sp>
        <p:nvSpPr>
          <p:cNvPr id="9" name="Right Arrow 8">
            <a:extLst>
              <a:ext uri="{FF2B5EF4-FFF2-40B4-BE49-F238E27FC236}">
                <a16:creationId xmlns:a16="http://schemas.microsoft.com/office/drawing/2014/main" id="{B7650229-E0CE-DD17-CB8F-97461738863B}"/>
              </a:ext>
            </a:extLst>
          </p:cNvPr>
          <p:cNvSpPr/>
          <p:nvPr/>
        </p:nvSpPr>
        <p:spPr>
          <a:xfrm>
            <a:off x="6404698" y="3706060"/>
            <a:ext cx="763665" cy="78748"/>
          </a:xfrm>
          <a:prstGeom prst="rightArrow">
            <a:avLst/>
          </a:prstGeom>
          <a:solidFill>
            <a:schemeClr val="bg1">
              <a:lumMod val="50000"/>
            </a:schemeClr>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person drawing a diagram on a transparent board&#10;&#10;Description automatically generated">
            <a:extLst>
              <a:ext uri="{FF2B5EF4-FFF2-40B4-BE49-F238E27FC236}">
                <a16:creationId xmlns:a16="http://schemas.microsoft.com/office/drawing/2014/main" id="{AE4048DE-96F3-C1D5-37B1-7D8AA60A0003}"/>
              </a:ext>
            </a:extLst>
          </p:cNvPr>
          <p:cNvPicPr>
            <a:picLocks noChangeAspect="1"/>
          </p:cNvPicPr>
          <p:nvPr/>
        </p:nvPicPr>
        <p:blipFill>
          <a:blip r:embed="rId6"/>
          <a:stretch>
            <a:fillRect/>
          </a:stretch>
        </p:blipFill>
        <p:spPr>
          <a:xfrm>
            <a:off x="9383150" y="2146710"/>
            <a:ext cx="2400872" cy="1546162"/>
          </a:xfrm>
          <a:prstGeom prst="rect">
            <a:avLst/>
          </a:prstGeom>
        </p:spPr>
      </p:pic>
      <p:pic>
        <p:nvPicPr>
          <p:cNvPr id="13" name="Picture 12" descr="A gold watch with a colorful face&#10;&#10;Description automatically generated">
            <a:extLst>
              <a:ext uri="{FF2B5EF4-FFF2-40B4-BE49-F238E27FC236}">
                <a16:creationId xmlns:a16="http://schemas.microsoft.com/office/drawing/2014/main" id="{B39F36D4-08BE-DEFE-2404-A9386558DF76}"/>
              </a:ext>
            </a:extLst>
          </p:cNvPr>
          <p:cNvPicPr>
            <a:picLocks noChangeAspect="1"/>
          </p:cNvPicPr>
          <p:nvPr/>
        </p:nvPicPr>
        <p:blipFill>
          <a:blip r:embed="rId7"/>
          <a:stretch>
            <a:fillRect/>
          </a:stretch>
        </p:blipFill>
        <p:spPr>
          <a:xfrm>
            <a:off x="9383150" y="4079224"/>
            <a:ext cx="2400872" cy="1410022"/>
          </a:xfrm>
          <a:prstGeom prst="rect">
            <a:avLst/>
          </a:prstGeom>
        </p:spPr>
      </p:pic>
      <p:sp>
        <p:nvSpPr>
          <p:cNvPr id="14" name="Right Arrow 13">
            <a:extLst>
              <a:ext uri="{FF2B5EF4-FFF2-40B4-BE49-F238E27FC236}">
                <a16:creationId xmlns:a16="http://schemas.microsoft.com/office/drawing/2014/main" id="{21D01527-ABED-A8D1-22F4-9FA88C8D07EB}"/>
              </a:ext>
            </a:extLst>
          </p:cNvPr>
          <p:cNvSpPr/>
          <p:nvPr/>
        </p:nvSpPr>
        <p:spPr>
          <a:xfrm rot="19677575">
            <a:off x="8354887" y="3389627"/>
            <a:ext cx="763665" cy="78748"/>
          </a:xfrm>
          <a:prstGeom prst="rightArrow">
            <a:avLst/>
          </a:prstGeom>
          <a:solidFill>
            <a:schemeClr val="bg1">
              <a:lumMod val="50000"/>
            </a:schemeClr>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a:extLst>
              <a:ext uri="{FF2B5EF4-FFF2-40B4-BE49-F238E27FC236}">
                <a16:creationId xmlns:a16="http://schemas.microsoft.com/office/drawing/2014/main" id="{AB2B0BBB-3C7C-730C-DE2D-05D8FAB054B3}"/>
              </a:ext>
            </a:extLst>
          </p:cNvPr>
          <p:cNvSpPr/>
          <p:nvPr/>
        </p:nvSpPr>
        <p:spPr>
          <a:xfrm rot="1995697">
            <a:off x="8283524" y="4282194"/>
            <a:ext cx="763665" cy="78748"/>
          </a:xfrm>
          <a:prstGeom prst="rightArrow">
            <a:avLst/>
          </a:prstGeom>
          <a:solidFill>
            <a:schemeClr val="bg1">
              <a:lumMod val="50000"/>
            </a:schemeClr>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053256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D847E6-C1AD-4E59-22CB-F12AE559DD8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F868BC2-3B68-22CB-1ED2-4A00B3B61A86}"/>
              </a:ext>
            </a:extLst>
          </p:cNvPr>
          <p:cNvSpPr>
            <a:spLocks noGrp="1"/>
          </p:cNvSpPr>
          <p:nvPr>
            <p:ph type="title"/>
          </p:nvPr>
        </p:nvSpPr>
        <p:spPr>
          <a:xfrm>
            <a:off x="1475921" y="310605"/>
            <a:ext cx="9486900" cy="674188"/>
          </a:xfrm>
        </p:spPr>
        <p:txBody>
          <a:bodyPr>
            <a:normAutofit/>
          </a:bodyPr>
          <a:lstStyle/>
          <a:p>
            <a:pPr algn="ctr"/>
            <a:r>
              <a:rPr lang="en-US" b="1" dirty="0">
                <a:solidFill>
                  <a:srgbClr val="4E2314"/>
                </a:solidFill>
                <a:latin typeface="Aptos Narrow" panose="020B0004020202020204" pitchFamily="34" charset="0"/>
                <a:ea typeface="+mn-ea"/>
                <a:cs typeface="Times New Roman" panose="02020603050405020304" pitchFamily="18" charset="0"/>
              </a:rPr>
              <a:t>Named Entity Recognition</a:t>
            </a:r>
          </a:p>
        </p:txBody>
      </p:sp>
      <p:pic>
        <p:nvPicPr>
          <p:cNvPr id="4" name="Content Placeholder 4">
            <a:extLst>
              <a:ext uri="{FF2B5EF4-FFF2-40B4-BE49-F238E27FC236}">
                <a16:creationId xmlns:a16="http://schemas.microsoft.com/office/drawing/2014/main" id="{FC8CCDB4-3680-FF79-234A-FD329426ABB5}"/>
              </a:ext>
            </a:extLst>
          </p:cNvPr>
          <p:cNvPicPr>
            <a:picLocks noChangeAspect="1"/>
          </p:cNvPicPr>
          <p:nvPr/>
        </p:nvPicPr>
        <p:blipFill>
          <a:blip r:embed="rId3"/>
          <a:stretch>
            <a:fillRect/>
          </a:stretch>
        </p:blipFill>
        <p:spPr>
          <a:xfrm>
            <a:off x="171450" y="310605"/>
            <a:ext cx="2051050" cy="674188"/>
          </a:xfrm>
          <a:prstGeom prst="rect">
            <a:avLst/>
          </a:prstGeom>
        </p:spPr>
      </p:pic>
      <p:pic>
        <p:nvPicPr>
          <p:cNvPr id="5" name="Picture 4" descr="A screenshot of a phone&#10;&#10;Description automatically generated">
            <a:extLst>
              <a:ext uri="{FF2B5EF4-FFF2-40B4-BE49-F238E27FC236}">
                <a16:creationId xmlns:a16="http://schemas.microsoft.com/office/drawing/2014/main" id="{0D3CC3E7-B8E4-DD43-8461-6302918B2E6A}"/>
              </a:ext>
            </a:extLst>
          </p:cNvPr>
          <p:cNvPicPr>
            <a:picLocks noChangeAspect="1"/>
          </p:cNvPicPr>
          <p:nvPr/>
        </p:nvPicPr>
        <p:blipFill>
          <a:blip r:embed="rId4"/>
          <a:stretch>
            <a:fillRect/>
          </a:stretch>
        </p:blipFill>
        <p:spPr>
          <a:xfrm>
            <a:off x="1475921" y="1441995"/>
            <a:ext cx="3721100" cy="5105400"/>
          </a:xfrm>
          <a:prstGeom prst="rect">
            <a:avLst/>
          </a:prstGeom>
        </p:spPr>
      </p:pic>
      <p:pic>
        <p:nvPicPr>
          <p:cNvPr id="7" name="Picture 6" descr="A screenshot of a computer screen&#10;&#10;Description automatically generated">
            <a:extLst>
              <a:ext uri="{FF2B5EF4-FFF2-40B4-BE49-F238E27FC236}">
                <a16:creationId xmlns:a16="http://schemas.microsoft.com/office/drawing/2014/main" id="{91964104-3B2F-12B5-67D6-C437C7ADE27B}"/>
              </a:ext>
            </a:extLst>
          </p:cNvPr>
          <p:cNvPicPr>
            <a:picLocks noChangeAspect="1"/>
          </p:cNvPicPr>
          <p:nvPr/>
        </p:nvPicPr>
        <p:blipFill>
          <a:blip r:embed="rId5"/>
          <a:stretch>
            <a:fillRect/>
          </a:stretch>
        </p:blipFill>
        <p:spPr>
          <a:xfrm>
            <a:off x="7025821" y="1327695"/>
            <a:ext cx="3937000" cy="5219700"/>
          </a:xfrm>
          <a:prstGeom prst="rect">
            <a:avLst/>
          </a:prstGeom>
        </p:spPr>
      </p:pic>
      <p:sp>
        <p:nvSpPr>
          <p:cNvPr id="8" name="Rectangle 7">
            <a:extLst>
              <a:ext uri="{FF2B5EF4-FFF2-40B4-BE49-F238E27FC236}">
                <a16:creationId xmlns:a16="http://schemas.microsoft.com/office/drawing/2014/main" id="{C512317D-F5C1-A3CC-0201-664254AEA977}"/>
              </a:ext>
            </a:extLst>
          </p:cNvPr>
          <p:cNvSpPr/>
          <p:nvPr/>
        </p:nvSpPr>
        <p:spPr>
          <a:xfrm>
            <a:off x="1336431" y="3981157"/>
            <a:ext cx="3657600" cy="2566238"/>
          </a:xfrm>
          <a:prstGeom prst="rect">
            <a:avLst/>
          </a:prstGeom>
          <a:solidFill>
            <a:schemeClr val="accent1">
              <a:alpha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002ECB8C-9774-35E9-A4A3-363976B29C50}"/>
              </a:ext>
            </a:extLst>
          </p:cNvPr>
          <p:cNvSpPr/>
          <p:nvPr/>
        </p:nvSpPr>
        <p:spPr>
          <a:xfrm>
            <a:off x="7165521" y="1327695"/>
            <a:ext cx="3657600" cy="2566238"/>
          </a:xfrm>
          <a:prstGeom prst="rect">
            <a:avLst/>
          </a:prstGeom>
          <a:solidFill>
            <a:schemeClr val="accent1">
              <a:alpha val="39545"/>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282068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7E5A23-29B9-F247-0C0B-924B617ED02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7CF8D3D-BC02-C3AA-B42E-BC0B512CCC3C}"/>
              </a:ext>
            </a:extLst>
          </p:cNvPr>
          <p:cNvSpPr>
            <a:spLocks noGrp="1"/>
          </p:cNvSpPr>
          <p:nvPr>
            <p:ph type="title"/>
          </p:nvPr>
        </p:nvSpPr>
        <p:spPr>
          <a:xfrm>
            <a:off x="1371600" y="310605"/>
            <a:ext cx="9486900" cy="674188"/>
          </a:xfrm>
        </p:spPr>
        <p:txBody>
          <a:bodyPr vert="horz" lIns="91440" tIns="45720" rIns="91440" bIns="45720" rtlCol="0" anchor="b">
            <a:normAutofit/>
          </a:bodyPr>
          <a:lstStyle/>
          <a:p>
            <a:pPr algn="ctr"/>
            <a:r>
              <a:rPr lang="en-US" b="1" dirty="0">
                <a:solidFill>
                  <a:srgbClr val="4E2314"/>
                </a:solidFill>
                <a:latin typeface="Aptos Narrow" panose="020B0004020202020204" pitchFamily="34" charset="0"/>
                <a:ea typeface="+mn-ea"/>
                <a:cs typeface="Times New Roman" panose="02020603050405020304" pitchFamily="18" charset="0"/>
              </a:rPr>
              <a:t>Topic modeling</a:t>
            </a:r>
          </a:p>
        </p:txBody>
      </p:sp>
      <p:pic>
        <p:nvPicPr>
          <p:cNvPr id="4" name="Content Placeholder 4">
            <a:extLst>
              <a:ext uri="{FF2B5EF4-FFF2-40B4-BE49-F238E27FC236}">
                <a16:creationId xmlns:a16="http://schemas.microsoft.com/office/drawing/2014/main" id="{DB3265E8-04CD-5D3E-0571-E3DDE80E3D3C}"/>
              </a:ext>
            </a:extLst>
          </p:cNvPr>
          <p:cNvPicPr>
            <a:picLocks noChangeAspect="1"/>
          </p:cNvPicPr>
          <p:nvPr/>
        </p:nvPicPr>
        <p:blipFill>
          <a:blip r:embed="rId3"/>
          <a:stretch>
            <a:fillRect/>
          </a:stretch>
        </p:blipFill>
        <p:spPr>
          <a:xfrm>
            <a:off x="171450" y="310605"/>
            <a:ext cx="2051050" cy="674188"/>
          </a:xfrm>
          <a:prstGeom prst="rect">
            <a:avLst/>
          </a:prstGeom>
        </p:spPr>
      </p:pic>
      <p:pic>
        <p:nvPicPr>
          <p:cNvPr id="18" name="Picture 17" descr="A bar graph with text&#10;&#10;Description automatically generated">
            <a:extLst>
              <a:ext uri="{FF2B5EF4-FFF2-40B4-BE49-F238E27FC236}">
                <a16:creationId xmlns:a16="http://schemas.microsoft.com/office/drawing/2014/main" id="{85E9452E-05DC-73AB-B3FF-963E748942ED}"/>
              </a:ext>
            </a:extLst>
          </p:cNvPr>
          <p:cNvPicPr>
            <a:picLocks noChangeAspect="1"/>
          </p:cNvPicPr>
          <p:nvPr/>
        </p:nvPicPr>
        <p:blipFill>
          <a:blip r:embed="rId4"/>
          <a:stretch>
            <a:fillRect/>
          </a:stretch>
        </p:blipFill>
        <p:spPr>
          <a:xfrm>
            <a:off x="622662" y="2387192"/>
            <a:ext cx="6591543" cy="3024142"/>
          </a:xfrm>
          <a:prstGeom prst="rect">
            <a:avLst/>
          </a:prstGeom>
        </p:spPr>
      </p:pic>
      <p:pic>
        <p:nvPicPr>
          <p:cNvPr id="20" name="Graphic 19" descr="Mining tools with solid fill">
            <a:extLst>
              <a:ext uri="{FF2B5EF4-FFF2-40B4-BE49-F238E27FC236}">
                <a16:creationId xmlns:a16="http://schemas.microsoft.com/office/drawing/2014/main" id="{59148E07-14F9-20C9-2872-59A65320FBC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545171" y="2387192"/>
            <a:ext cx="454450" cy="454450"/>
          </a:xfrm>
          <a:prstGeom prst="rect">
            <a:avLst/>
          </a:prstGeom>
        </p:spPr>
      </p:pic>
      <p:sp>
        <p:nvSpPr>
          <p:cNvPr id="21" name="TextBox 20">
            <a:extLst>
              <a:ext uri="{FF2B5EF4-FFF2-40B4-BE49-F238E27FC236}">
                <a16:creationId xmlns:a16="http://schemas.microsoft.com/office/drawing/2014/main" id="{C0E6A684-9CD4-B408-CBE4-41E368FFCD7B}"/>
              </a:ext>
            </a:extLst>
          </p:cNvPr>
          <p:cNvSpPr txBox="1"/>
          <p:nvPr/>
        </p:nvSpPr>
        <p:spPr>
          <a:xfrm>
            <a:off x="8192380" y="2641345"/>
            <a:ext cx="3160032" cy="2769989"/>
          </a:xfrm>
          <a:prstGeom prst="rect">
            <a:avLst/>
          </a:prstGeom>
          <a:noFill/>
        </p:spPr>
        <p:txBody>
          <a:bodyPr wrap="none" rtlCol="0">
            <a:spAutoFit/>
          </a:bodyPr>
          <a:lstStyle/>
          <a:p>
            <a:endParaRPr lang="en-US" dirty="0">
              <a:latin typeface="Aptos Narrow" panose="020B0004020202020204" pitchFamily="34" charset="0"/>
            </a:endParaRPr>
          </a:p>
          <a:p>
            <a:pPr marL="285750" indent="-285750">
              <a:buFont typeface="Wingdings" pitchFamily="2" charset="2"/>
              <a:buChar char="q"/>
            </a:pPr>
            <a:r>
              <a:rPr lang="en-US" dirty="0">
                <a:latin typeface="Aptos Narrow" panose="020B0004020202020204" pitchFamily="34" charset="0"/>
              </a:rPr>
              <a:t>Greater Relative Importance</a:t>
            </a:r>
          </a:p>
          <a:p>
            <a:pPr marL="285750" indent="-285750">
              <a:buFont typeface="Arial" panose="020B0604020202020204" pitchFamily="34" charset="0"/>
              <a:buChar char="•"/>
            </a:pPr>
            <a:endParaRPr lang="en-US" dirty="0">
              <a:latin typeface="Aptos Narrow" panose="020B0004020202020204" pitchFamily="34" charset="0"/>
            </a:endParaRPr>
          </a:p>
          <a:p>
            <a:pPr marL="285750" indent="-285750">
              <a:buFont typeface="Wingdings" pitchFamily="2" charset="2"/>
              <a:buChar char="q"/>
            </a:pPr>
            <a:r>
              <a:rPr lang="en-US" dirty="0">
                <a:latin typeface="Aptos Narrow" panose="020B0004020202020204" pitchFamily="34" charset="0"/>
              </a:rPr>
              <a:t>Significant Coverage:</a:t>
            </a:r>
          </a:p>
          <a:p>
            <a:pPr marL="742950" lvl="1" indent="-285750">
              <a:buFont typeface="Arial" panose="020B0604020202020204" pitchFamily="34" charset="0"/>
              <a:buChar char="•"/>
            </a:pPr>
            <a:r>
              <a:rPr lang="en-US" sz="1200" dirty="0">
                <a:latin typeface="Aptos Narrow" panose="020B0004020202020204" pitchFamily="34" charset="0"/>
              </a:rPr>
              <a:t>Industrial Development</a:t>
            </a:r>
          </a:p>
          <a:p>
            <a:pPr marL="742950" lvl="1" indent="-285750">
              <a:buFont typeface="Arial" panose="020B0604020202020204" pitchFamily="34" charset="0"/>
              <a:buChar char="•"/>
            </a:pPr>
            <a:r>
              <a:rPr lang="en-US" sz="1200" dirty="0">
                <a:latin typeface="Aptos Narrow" panose="020B0004020202020204" pitchFamily="34" charset="0"/>
              </a:rPr>
              <a:t>Commodity Prices</a:t>
            </a:r>
          </a:p>
          <a:p>
            <a:pPr marL="742950" lvl="1" indent="-285750">
              <a:buFont typeface="Arial" panose="020B0604020202020204" pitchFamily="34" charset="0"/>
              <a:buChar char="•"/>
            </a:pPr>
            <a:r>
              <a:rPr lang="en-US" sz="1200" dirty="0">
                <a:latin typeface="Aptos Narrow" panose="020B0004020202020204" pitchFamily="34" charset="0"/>
              </a:rPr>
              <a:t>Geopolitical/Corporate Events</a:t>
            </a:r>
          </a:p>
          <a:p>
            <a:pPr lvl="1"/>
            <a:endParaRPr lang="en-US" sz="1200" dirty="0">
              <a:latin typeface="Aptos Narrow" panose="020B0004020202020204" pitchFamily="34" charset="0"/>
            </a:endParaRPr>
          </a:p>
          <a:p>
            <a:pPr marL="285750" indent="-285750">
              <a:buFont typeface="Wingdings" pitchFamily="2" charset="2"/>
              <a:buChar char="q"/>
            </a:pPr>
            <a:r>
              <a:rPr lang="en-US" dirty="0">
                <a:latin typeface="Aptos Narrow" panose="020B0004020202020204" pitchFamily="34" charset="0"/>
              </a:rPr>
              <a:t>Decision Making Implications</a:t>
            </a:r>
          </a:p>
          <a:p>
            <a:pPr marL="285750" indent="-285750">
              <a:buFont typeface="Arial" panose="020B0604020202020204" pitchFamily="34" charset="0"/>
              <a:buChar char="•"/>
            </a:pPr>
            <a:endParaRPr lang="en-US" dirty="0">
              <a:latin typeface="Aptos Narrow" panose="020B0004020202020204" pitchFamily="34" charset="0"/>
            </a:endParaRPr>
          </a:p>
          <a:p>
            <a:endParaRPr lang="en-US" dirty="0">
              <a:latin typeface="Aptos Narrow" panose="020B0004020202020204" pitchFamily="34" charset="0"/>
            </a:endParaRPr>
          </a:p>
        </p:txBody>
      </p:sp>
    </p:spTree>
    <p:extLst>
      <p:ext uri="{BB962C8B-B14F-4D97-AF65-F5344CB8AC3E}">
        <p14:creationId xmlns:p14="http://schemas.microsoft.com/office/powerpoint/2010/main" val="2310933949"/>
      </p:ext>
    </p:extLst>
  </p:cSld>
  <p:clrMapOvr>
    <a:masterClrMapping/>
  </p:clrMapOvr>
</p:sld>
</file>

<file path=ppt/theme/theme1.xml><?xml version="1.0" encoding="utf-8"?>
<a:theme xmlns:a="http://schemas.openxmlformats.org/drawingml/2006/main" name="ClassicFrameVTI">
  <a:themeElements>
    <a:clrScheme name="Custom 22">
      <a:dk1>
        <a:sysClr val="windowText" lastClr="000000"/>
      </a:dk1>
      <a:lt1>
        <a:sysClr val="window" lastClr="FFFFFF"/>
      </a:lt1>
      <a:dk2>
        <a:srgbClr val="293737"/>
      </a:dk2>
      <a:lt2>
        <a:srgbClr val="EEF2F0"/>
      </a:lt2>
      <a:accent1>
        <a:srgbClr val="749090"/>
      </a:accent1>
      <a:accent2>
        <a:srgbClr val="A5A5A5"/>
      </a:accent2>
      <a:accent3>
        <a:srgbClr val="91A39B"/>
      </a:accent3>
      <a:accent4>
        <a:srgbClr val="A9A698"/>
      </a:accent4>
      <a:accent5>
        <a:srgbClr val="A2A79A"/>
      </a:accent5>
      <a:accent6>
        <a:srgbClr val="897F65"/>
      </a:accent6>
      <a:hlink>
        <a:srgbClr val="92872F"/>
      </a:hlink>
      <a:folHlink>
        <a:srgbClr val="AB73A9"/>
      </a:folHlink>
    </a:clrScheme>
    <a:fontScheme name="Goudy and Gill Sans">
      <a:majorFont>
        <a:latin typeface="Goudy Old Style"/>
        <a:ea typeface=""/>
        <a:cs typeface=""/>
      </a:majorFont>
      <a:minorFont>
        <a:latin typeface="Gill Sans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lassicFrameVTI" id="{4FA2A165-EC65-4FB0-B019-8C8876A1D8E3}" vid="{9D78F1F1-8226-42FD-A1A3-975EDF6D60F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47047</TotalTime>
  <Words>2420</Words>
  <Application>Microsoft Macintosh PowerPoint</Application>
  <PresentationFormat>Widescreen</PresentationFormat>
  <Paragraphs>151</Paragraphs>
  <Slides>13</Slides>
  <Notes>12</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13</vt:i4>
      </vt:variant>
    </vt:vector>
  </HeadingPairs>
  <TitlesOfParts>
    <vt:vector size="23" baseType="lpstr">
      <vt:lpstr>Aptos Narrow</vt:lpstr>
      <vt:lpstr>Arial</vt:lpstr>
      <vt:lpstr>Calibri</vt:lpstr>
      <vt:lpstr>Gill Sans MT</vt:lpstr>
      <vt:lpstr>Goudy Old Style</vt:lpstr>
      <vt:lpstr>Söhne</vt:lpstr>
      <vt:lpstr>Times</vt:lpstr>
      <vt:lpstr>Times New Roman</vt:lpstr>
      <vt:lpstr>Wingdings</vt:lpstr>
      <vt:lpstr>ClassicFrameVTI</vt:lpstr>
      <vt:lpstr>Unveiling Financial News Insights: A Journey through Topic Modeling in NLP for Financial News Analysis</vt:lpstr>
      <vt:lpstr>PowerPoint Presentation</vt:lpstr>
      <vt:lpstr>Current Landscape </vt:lpstr>
      <vt:lpstr>Exploratory Data Analysis</vt:lpstr>
      <vt:lpstr>Wordlcoud by sentiment</vt:lpstr>
      <vt:lpstr>N-Grams</vt:lpstr>
      <vt:lpstr>Named Entity Recognition</vt:lpstr>
      <vt:lpstr>Named Entity Recognition</vt:lpstr>
      <vt:lpstr>Topic modeling</vt:lpstr>
      <vt:lpstr>Topic modeling</vt:lpstr>
      <vt:lpstr>Topic modeling</vt:lpstr>
      <vt:lpstr>Next step</vt:lpstr>
      <vt:lpstr>Topic Modeling Timeline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Unveiling Financial Insights: A Journey through Topic Modeling in NLP for Financial News Analysis</dc:title>
  <dc:creator>Taifur Chowdhury</dc:creator>
  <cp:lastModifiedBy>Chowdhury, Tai</cp:lastModifiedBy>
  <cp:revision>59</cp:revision>
  <dcterms:created xsi:type="dcterms:W3CDTF">2024-02-08T21:48:15Z</dcterms:created>
  <dcterms:modified xsi:type="dcterms:W3CDTF">2024-07-12T19:10:29Z</dcterms:modified>
</cp:coreProperties>
</file>